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29"/>
  </p:notesMasterIdLst>
  <p:sldIdLst>
    <p:sldId id="2147375714" r:id="rId5"/>
    <p:sldId id="257" r:id="rId6"/>
    <p:sldId id="278" r:id="rId7"/>
    <p:sldId id="370" r:id="rId8"/>
    <p:sldId id="390" r:id="rId9"/>
    <p:sldId id="391" r:id="rId10"/>
    <p:sldId id="392" r:id="rId11"/>
    <p:sldId id="393" r:id="rId12"/>
    <p:sldId id="394" r:id="rId13"/>
    <p:sldId id="395" r:id="rId14"/>
    <p:sldId id="396" r:id="rId15"/>
    <p:sldId id="397" r:id="rId16"/>
    <p:sldId id="409" r:id="rId17"/>
    <p:sldId id="402" r:id="rId18"/>
    <p:sldId id="404" r:id="rId19"/>
    <p:sldId id="398" r:id="rId20"/>
    <p:sldId id="399" r:id="rId21"/>
    <p:sldId id="400" r:id="rId22"/>
    <p:sldId id="405" r:id="rId23"/>
    <p:sldId id="406" r:id="rId24"/>
    <p:sldId id="407" r:id="rId25"/>
    <p:sldId id="408" r:id="rId26"/>
    <p:sldId id="401" r:id="rId27"/>
    <p:sldId id="293" r:id="rId28"/>
  </p:sldIdLst>
  <p:sldSz cx="9906000" cy="6858000" type="A4"/>
  <p:notesSz cx="6799263" cy="9929813"/>
  <p:embeddedFontLst>
    <p:embeddedFont>
      <p:font typeface="Avenir Next LT Pro" panose="020B0504020202020204" pitchFamily="34" charset="0"/>
      <p:regular r:id="rId30"/>
      <p:bold r:id="rId31"/>
      <p:italic r:id="rId32"/>
      <p:boldItalic r:id="rId33"/>
    </p:embeddedFont>
    <p:embeddedFont>
      <p:font typeface="Lexend" panose="020B0604020202020204" charset="0"/>
      <p:regular r:id="rId34"/>
      <p:bold r:id="rId35"/>
    </p:embeddedFont>
    <p:embeddedFont>
      <p:font typeface="Noto Sans Symbols" panose="020B0604020202020204" charset="0"/>
      <p:regular r:id="rId36"/>
      <p:bold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2" userDrawn="1">
          <p15:clr>
            <a:srgbClr val="A4A3A4"/>
          </p15:clr>
        </p15:guide>
        <p15:guide id="2" pos="262">
          <p15:clr>
            <a:srgbClr val="A4A3A4"/>
          </p15:clr>
        </p15:guide>
        <p15:guide id="3" pos="5955" userDrawn="1">
          <p15:clr>
            <a:srgbClr val="9AA0A6"/>
          </p15:clr>
        </p15:guide>
        <p15:guide id="4" orient="horz" pos="2296">
          <p15:clr>
            <a:srgbClr val="9AA0A6"/>
          </p15:clr>
        </p15:guide>
        <p15:guide id="5" orient="horz" pos="3861">
          <p15:clr>
            <a:srgbClr val="747775"/>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hIq7g20h8vWRCTJcSwV/PT44jFP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AEF10-C155-88C3-7D9C-C2B80FFEDD71}" name="Daniela Patrucco" initials="DP" userId="S::daniela.patrucco@energy4com.eu::2bc63964-5cae-419d-aef6-69b7c53c7647" providerId="AD"/>
  <p188:author id="{617B2325-09D5-A9C2-09CE-4F8A7F0E1495}" name="Daniele Mulas" initials="DM" userId="S::daniele.mulas@energy4com.eu::f87ec398-5b9a-4ab6-b723-7753400b874f" providerId="AD"/>
  <p188:author id="{F649DF2C-BEDD-2826-6859-73C60D3EF6E8}" name="Marco Noli" initials="" userId="S::marco.noli@energy4com.eu::4d72cb7b-9498-4f15-bd78-9dcb5dcd11de" providerId="AD"/>
  <p188:author id="{4A55C733-744E-7585-4FA1-07DA69202924}" name="Fiorella Stella" initials="FS" userId="S::fiorella.stella@energy4com.eu::b75eef42-123a-42ae-a285-5e0436b3036f" providerId="AD"/>
  <p188:author id="{B8025A3D-0564-807E-486B-EAA9D2253208}" name="Simone Pisu" initials="SP" userId="S::simone.pisu@energy4com.eu::9e1cc0fb-8fe8-42ea-ae79-62d9878ac1fc" providerId="AD"/>
  <p188:author id="{40DC545E-ABC9-BBDE-5D4E-0E1EB1A515C8}" name="Luca Rosetti" initials="LR" userId="S::luca.rosetti@energy4com.eu::05edda90-fe4b-4f82-8a66-d966e72a12aa" providerId="AD"/>
  <p188:author id="{A5094F98-AC53-5681-46FD-8C1B2B645472}" name="Vincenzo Depalo" initials="VD" userId="S::vincenzo.depalo@energy4com.eu::1c31cf02-4e7f-4e3f-b5ac-81dd8064de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F5F5F"/>
    <a:srgbClr val="FFC000"/>
    <a:srgbClr val="009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94550-0DDE-67BD-9DDF-0459FE5DE79D}" v="7" dt="2026-02-13T10:09:50.944"/>
  </p1510:revLst>
</p1510:revInfo>
</file>

<file path=ppt/tableStyles.xml><?xml version="1.0" encoding="utf-8"?>
<a:tblStyleLst xmlns:a="http://schemas.openxmlformats.org/drawingml/2006/main" def="{2662C2EE-E612-4058-91A0-2C8F88F885BE}">
  <a:tblStyle styleId="{2662C2EE-E612-4058-91A0-2C8F88F885B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0"/>
      </p:cViewPr>
      <p:guideLst>
        <p:guide orient="horz" pos="572"/>
        <p:guide pos="262"/>
        <p:guide pos="5955"/>
        <p:guide orient="horz" pos="2296"/>
        <p:guide orient="horz" pos="3861"/>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84"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12.fntdata"/><Relationship Id="rId8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6348" cy="4964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venir Next LT Pro" panose="020B0504020202020204" pitchFamily="34" charset="77"/>
                <a:ea typeface="Avenir Next LT Pro" panose="020B0504020202020204" pitchFamily="34"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it-IT"/>
          </a:p>
        </p:txBody>
      </p:sp>
      <p:sp>
        <p:nvSpPr>
          <p:cNvPr id="4" name="Google Shape;4;n"/>
          <p:cNvSpPr txBox="1">
            <a:spLocks noGrp="1"/>
          </p:cNvSpPr>
          <p:nvPr>
            <p:ph type="dt" idx="10"/>
          </p:nvPr>
        </p:nvSpPr>
        <p:spPr>
          <a:xfrm>
            <a:off x="3851342" y="1"/>
            <a:ext cx="2946348" cy="4964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venir Next LT Pro" panose="020B0504020202020204" pitchFamily="34" charset="77"/>
                <a:ea typeface="Avenir Next LT Pro" panose="020B0504020202020204" pitchFamily="34"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it-IT"/>
          </a:p>
        </p:txBody>
      </p:sp>
      <p:sp>
        <p:nvSpPr>
          <p:cNvPr id="5" name="Google Shape;5;n"/>
          <p:cNvSpPr>
            <a:spLocks noGrp="1" noRot="1" noChangeAspect="1"/>
          </p:cNvSpPr>
          <p:nvPr>
            <p:ph type="sldImg" idx="3"/>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8" cy="49649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venir Next LT Pro" panose="020B0504020202020204" pitchFamily="34" charset="77"/>
                <a:ea typeface="Avenir Next LT Pro" panose="020B0504020202020204" pitchFamily="34" charset="77"/>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it-IT"/>
          </a:p>
        </p:txBody>
      </p:sp>
      <p:sp>
        <p:nvSpPr>
          <p:cNvPr id="8" name="Google Shape;8;n"/>
          <p:cNvSpPr txBox="1">
            <a:spLocks noGrp="1"/>
          </p:cNvSpPr>
          <p:nvPr>
            <p:ph type="sldNum" idx="12"/>
          </p:nvPr>
        </p:nvSpPr>
        <p:spPr>
          <a:xfrm>
            <a:off x="3851342" y="9431600"/>
            <a:ext cx="2946348" cy="496491"/>
          </a:xfrm>
          <a:prstGeom prst="rect">
            <a:avLst/>
          </a:prstGeom>
          <a:noFill/>
          <a:ln>
            <a:noFill/>
          </a:ln>
        </p:spPr>
        <p:txBody>
          <a:bodyPr spcFirstLastPara="1" wrap="square" lIns="91425" tIns="45700" rIns="91425" bIns="45700" anchor="b" anchorCtr="0">
            <a:noAutofit/>
          </a:bodyPr>
          <a:lstStyle>
            <a:lvl1pPr>
              <a:defRPr b="0" i="0">
                <a:latin typeface="Avenir Next LT Pro" panose="020B0504020202020204" pitchFamily="34" charset="77"/>
              </a:defRPr>
            </a:lvl1pPr>
          </a:lstStyle>
          <a:p>
            <a:pPr algn="r">
              <a:buSzPts val="1200"/>
            </a:pPr>
            <a:fld id="{00000000-1234-1234-1234-123412341234}" type="slidenum">
              <a:rPr lang="it-IT" sz="1200" smtClean="0">
                <a:solidFill>
                  <a:schemeClr val="dk1"/>
                </a:solidFill>
                <a:ea typeface="Calibri"/>
                <a:cs typeface="Calibri"/>
                <a:sym typeface="Calibri"/>
              </a:rPr>
              <a:pPr algn="r">
                <a:buSzPts val="1200"/>
              </a:pPr>
              <a:t>‹N›</a:t>
            </a:fld>
            <a:endParaRPr lang="it-IT" sz="120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77"/>
        <a:ea typeface="Avenir Next LT Pro" panose="020B05040202020202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79925" y="4716655"/>
            <a:ext cx="5439300" cy="446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Avenir Next LT Pro" panose="020B0504020202020204" pitchFamily="34" charset="0"/>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Avenir Next LT Pro" panose="020B0504020202020204" pitchFamily="34" charset="0"/>
            </a:endParaRPr>
          </a:p>
          <a:p>
            <a:pPr marL="0" lvl="0" indent="0" algn="l" rtl="0">
              <a:lnSpc>
                <a:spcPct val="100000"/>
              </a:lnSpc>
              <a:spcBef>
                <a:spcPts val="0"/>
              </a:spcBef>
              <a:spcAft>
                <a:spcPts val="0"/>
              </a:spcAft>
              <a:buSzPts val="1100"/>
              <a:buNone/>
            </a:pPr>
            <a:endParaRPr>
              <a:latin typeface="Avenir Next LT Pro" panose="020B0504020202020204" pitchFamily="34" charset="0"/>
            </a:endParaRPr>
          </a:p>
        </p:txBody>
      </p:sp>
      <p:sp>
        <p:nvSpPr>
          <p:cNvPr id="39" name="Google Shape;39;p1:notes"/>
          <p:cNvSpPr>
            <a:spLocks noGrp="1" noRot="1" noChangeAspect="1"/>
          </p:cNvSpPr>
          <p:nvPr>
            <p:ph type="sldImg" idx="2"/>
          </p:nvPr>
        </p:nvSpPr>
        <p:spPr>
          <a:xfrm>
            <a:off x="711200" y="744538"/>
            <a:ext cx="53768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092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1410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570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F6A1A3AC-DBA7-7D73-3750-C8AA9861853C}"/>
            </a:ext>
          </a:extLst>
        </p:cNvPr>
        <p:cNvGrpSpPr/>
        <p:nvPr/>
      </p:nvGrpSpPr>
      <p:grpSpPr>
        <a:xfrm>
          <a:off x="0" y="0"/>
          <a:ext cx="0" cy="0"/>
          <a:chOff x="0" y="0"/>
          <a:chExt cx="0" cy="0"/>
        </a:xfrm>
      </p:grpSpPr>
      <p:sp>
        <p:nvSpPr>
          <p:cNvPr id="372" name="Google Shape;372;p22:notes">
            <a:extLst>
              <a:ext uri="{FF2B5EF4-FFF2-40B4-BE49-F238E27FC236}">
                <a16:creationId xmlns:a16="http://schemas.microsoft.com/office/drawing/2014/main" id="{96B65B44-4616-6E72-B206-BA40319C8EB2}"/>
              </a:ext>
            </a:extLst>
          </p:cNvPr>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a:extLst>
              <a:ext uri="{FF2B5EF4-FFF2-40B4-BE49-F238E27FC236}">
                <a16:creationId xmlns:a16="http://schemas.microsoft.com/office/drawing/2014/main" id="{C6392AAC-45D5-DB69-FE38-16376A263105}"/>
              </a:ext>
            </a:extLst>
          </p:cNvPr>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0524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497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302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11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109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9411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E36A7D83-D6AC-8373-FA28-CF2FA7704657}"/>
            </a:ext>
          </a:extLst>
        </p:cNvPr>
        <p:cNvGrpSpPr/>
        <p:nvPr/>
      </p:nvGrpSpPr>
      <p:grpSpPr>
        <a:xfrm>
          <a:off x="0" y="0"/>
          <a:ext cx="0" cy="0"/>
          <a:chOff x="0" y="0"/>
          <a:chExt cx="0" cy="0"/>
        </a:xfrm>
      </p:grpSpPr>
      <p:sp>
        <p:nvSpPr>
          <p:cNvPr id="372" name="Google Shape;372;p22:notes">
            <a:extLst>
              <a:ext uri="{FF2B5EF4-FFF2-40B4-BE49-F238E27FC236}">
                <a16:creationId xmlns:a16="http://schemas.microsoft.com/office/drawing/2014/main" id="{A7833B6B-1E6F-E36E-3EC0-002811421BBE}"/>
              </a:ext>
            </a:extLst>
          </p:cNvPr>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a:extLst>
              <a:ext uri="{FF2B5EF4-FFF2-40B4-BE49-F238E27FC236}">
                <a16:creationId xmlns:a16="http://schemas.microsoft.com/office/drawing/2014/main" id="{AE5A986B-1F09-81BA-A839-E936A0FCB67B}"/>
              </a:ext>
            </a:extLst>
          </p:cNvPr>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91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48" name="Google Shape;48;p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E19A60E0-2309-88F7-83F2-BBE7535DE2DE}"/>
            </a:ext>
          </a:extLst>
        </p:cNvPr>
        <p:cNvGrpSpPr/>
        <p:nvPr/>
      </p:nvGrpSpPr>
      <p:grpSpPr>
        <a:xfrm>
          <a:off x="0" y="0"/>
          <a:ext cx="0" cy="0"/>
          <a:chOff x="0" y="0"/>
          <a:chExt cx="0" cy="0"/>
        </a:xfrm>
      </p:grpSpPr>
      <p:sp>
        <p:nvSpPr>
          <p:cNvPr id="372" name="Google Shape;372;p22:notes">
            <a:extLst>
              <a:ext uri="{FF2B5EF4-FFF2-40B4-BE49-F238E27FC236}">
                <a16:creationId xmlns:a16="http://schemas.microsoft.com/office/drawing/2014/main" id="{F4F27D2B-4D71-5E0A-504A-FDF745A01B8D}"/>
              </a:ext>
            </a:extLst>
          </p:cNvPr>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a:extLst>
              <a:ext uri="{FF2B5EF4-FFF2-40B4-BE49-F238E27FC236}">
                <a16:creationId xmlns:a16="http://schemas.microsoft.com/office/drawing/2014/main" id="{CD5CB53B-4B89-D5CE-3CFD-26428F7B0F09}"/>
              </a:ext>
            </a:extLst>
          </p:cNvPr>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546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BA587022-8858-D803-8093-D8AA8C7D5058}"/>
            </a:ext>
          </a:extLst>
        </p:cNvPr>
        <p:cNvGrpSpPr/>
        <p:nvPr/>
      </p:nvGrpSpPr>
      <p:grpSpPr>
        <a:xfrm>
          <a:off x="0" y="0"/>
          <a:ext cx="0" cy="0"/>
          <a:chOff x="0" y="0"/>
          <a:chExt cx="0" cy="0"/>
        </a:xfrm>
      </p:grpSpPr>
      <p:sp>
        <p:nvSpPr>
          <p:cNvPr id="372" name="Google Shape;372;p22:notes">
            <a:extLst>
              <a:ext uri="{FF2B5EF4-FFF2-40B4-BE49-F238E27FC236}">
                <a16:creationId xmlns:a16="http://schemas.microsoft.com/office/drawing/2014/main" id="{8D01EF4F-F90D-A1A7-9BD5-471FA200F739}"/>
              </a:ext>
            </a:extLst>
          </p:cNvPr>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a:extLst>
              <a:ext uri="{FF2B5EF4-FFF2-40B4-BE49-F238E27FC236}">
                <a16:creationId xmlns:a16="http://schemas.microsoft.com/office/drawing/2014/main" id="{97686516-EBE8-B99B-7A3D-3FE82B8455FE}"/>
              </a:ext>
            </a:extLst>
          </p:cNvPr>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9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34C87DDF-6CBE-F412-EF5A-DA54374D7031}"/>
            </a:ext>
          </a:extLst>
        </p:cNvPr>
        <p:cNvGrpSpPr/>
        <p:nvPr/>
      </p:nvGrpSpPr>
      <p:grpSpPr>
        <a:xfrm>
          <a:off x="0" y="0"/>
          <a:ext cx="0" cy="0"/>
          <a:chOff x="0" y="0"/>
          <a:chExt cx="0" cy="0"/>
        </a:xfrm>
      </p:grpSpPr>
      <p:sp>
        <p:nvSpPr>
          <p:cNvPr id="372" name="Google Shape;372;p22:notes">
            <a:extLst>
              <a:ext uri="{FF2B5EF4-FFF2-40B4-BE49-F238E27FC236}">
                <a16:creationId xmlns:a16="http://schemas.microsoft.com/office/drawing/2014/main" id="{D38BDD8A-465A-2C13-62B3-9B64B19FF4D7}"/>
              </a:ext>
            </a:extLst>
          </p:cNvPr>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a:extLst>
              <a:ext uri="{FF2B5EF4-FFF2-40B4-BE49-F238E27FC236}">
                <a16:creationId xmlns:a16="http://schemas.microsoft.com/office/drawing/2014/main" id="{023EE926-DD8D-9467-35D1-6DB95B3C004A}"/>
              </a:ext>
            </a:extLst>
          </p:cNvPr>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0870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721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8: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0"/>
            </a:endParaRPr>
          </a:p>
        </p:txBody>
      </p:sp>
      <p:sp>
        <p:nvSpPr>
          <p:cNvPr id="571" name="Google Shape;571;p58: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39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16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8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511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32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79927" y="4716661"/>
            <a:ext cx="5439410" cy="4468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venir Next LT Pro" panose="020B0504020202020204" pitchFamily="34" charset="77"/>
            </a:endParaRPr>
          </a:p>
        </p:txBody>
      </p:sp>
      <p:sp>
        <p:nvSpPr>
          <p:cNvPr id="373" name="Google Shape;373;p22:notes"/>
          <p:cNvSpPr>
            <a:spLocks noGrp="1" noRot="1" noChangeAspect="1"/>
          </p:cNvSpPr>
          <p:nvPr>
            <p:ph type="sldImg" idx="2"/>
          </p:nvPr>
        </p:nvSpPr>
        <p:spPr>
          <a:xfrm>
            <a:off x="709613" y="744538"/>
            <a:ext cx="538003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495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8F7A3A8-35E6-4160-8C4B-6FB39E89B4D4}"/>
              </a:ext>
            </a:extLst>
          </p:cNvPr>
          <p:cNvSpPr>
            <a:spLocks noGrp="1"/>
          </p:cNvSpPr>
          <p:nvPr>
            <p:ph type="sldNum" idx="10"/>
          </p:nvPr>
        </p:nvSpPr>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36990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4C Master Slide">
    <p:spTree>
      <p:nvGrpSpPr>
        <p:cNvPr id="1" name=""/>
        <p:cNvGrpSpPr/>
        <p:nvPr/>
      </p:nvGrpSpPr>
      <p:grpSpPr>
        <a:xfrm>
          <a:off x="0" y="0"/>
          <a:ext cx="0" cy="0"/>
          <a:chOff x="0" y="0"/>
          <a:chExt cx="0" cy="0"/>
        </a:xfrm>
      </p:grpSpPr>
      <p:sp>
        <p:nvSpPr>
          <p:cNvPr id="7" name="Google Shape;17;p32">
            <a:extLst>
              <a:ext uri="{FF2B5EF4-FFF2-40B4-BE49-F238E27FC236}">
                <a16:creationId xmlns:a16="http://schemas.microsoft.com/office/drawing/2014/main" id="{19569DA7-AB05-DD06-F993-E7C06AADC7E9}"/>
              </a:ext>
            </a:extLst>
          </p:cNvPr>
          <p:cNvSpPr txBox="1">
            <a:spLocks noGrp="1"/>
          </p:cNvSpPr>
          <p:nvPr>
            <p:ph type="body" idx="1"/>
          </p:nvPr>
        </p:nvSpPr>
        <p:spPr>
          <a:xfrm>
            <a:off x="432000" y="332656"/>
            <a:ext cx="7777435" cy="328295"/>
          </a:xfrm>
          <a:prstGeom prst="rect">
            <a:avLst/>
          </a:prstGeom>
          <a:noFill/>
          <a:ln>
            <a:noFill/>
          </a:ln>
        </p:spPr>
        <p:txBody>
          <a:bodyPr spcFirstLastPara="1" wrap="square" lIns="0" tIns="0" rIns="0" bIns="0" anchor="t" anchorCtr="0">
            <a:spAutoFit/>
          </a:bodyPr>
          <a:lstStyle>
            <a:lvl1pPr marL="7938" marR="0" lvl="0" indent="0" algn="just" rtl="0">
              <a:lnSpc>
                <a:spcPct val="100000"/>
              </a:lnSpc>
              <a:spcBef>
                <a:spcPts val="360"/>
              </a:spcBef>
              <a:spcAft>
                <a:spcPts val="0"/>
              </a:spcAft>
              <a:buClr>
                <a:srgbClr val="000000"/>
              </a:buClr>
              <a:buSzPts val="1400"/>
              <a:buFont typeface="Lexend"/>
              <a:buNone/>
              <a:tabLst/>
              <a:defRPr sz="1800" b="1" i="0" u="none" strike="noStrike" cap="none">
                <a:solidFill>
                  <a:srgbClr val="333399"/>
                </a:solidFill>
                <a:latin typeface="Avenir Next LT Pro" panose="020B0504020202020204" pitchFamily="34" charset="77"/>
                <a:ea typeface="Avenir Next LT Pro" panose="020B0504020202020204" pitchFamily="34" charset="77"/>
                <a:cs typeface="Calibri" panose="020F0502020204030204" pitchFamily="34" charset="0"/>
                <a:sym typeface="Lexend"/>
              </a:defRPr>
            </a:lvl1pPr>
            <a:lvl2pPr marL="914400" marR="0" lvl="1" indent="-406400" algn="l" rtl="0">
              <a:lnSpc>
                <a:spcPct val="100000"/>
              </a:lnSpc>
              <a:spcBef>
                <a:spcPts val="560"/>
              </a:spcBef>
              <a:spcAft>
                <a:spcPts val="0"/>
              </a:spcAft>
              <a:buClr>
                <a:schemeClr val="dk1"/>
              </a:buClr>
              <a:buSzPts val="2800"/>
              <a:buFont typeface="Lexend"/>
              <a:buChar char="–"/>
              <a:defRPr sz="2800" b="0" i="0" u="none" strike="noStrike" cap="none">
                <a:solidFill>
                  <a:schemeClr val="dk1"/>
                </a:solidFill>
                <a:latin typeface="Lexend"/>
                <a:ea typeface="Lexend"/>
                <a:cs typeface="Lexend"/>
                <a:sym typeface="Lexend"/>
              </a:defRPr>
            </a:lvl2pPr>
            <a:lvl3pPr marL="1371600" marR="0" lvl="2" indent="-381000" algn="l" rtl="0">
              <a:lnSpc>
                <a:spcPct val="100000"/>
              </a:lnSpc>
              <a:spcBef>
                <a:spcPts val="480"/>
              </a:spcBef>
              <a:spcAft>
                <a:spcPts val="0"/>
              </a:spcAft>
              <a:buClr>
                <a:schemeClr val="dk1"/>
              </a:buClr>
              <a:buSzPts val="2400"/>
              <a:buFont typeface="Lexend"/>
              <a:buChar char="•"/>
              <a:defRPr sz="2400" b="0" i="0" u="none" strike="noStrike" cap="none">
                <a:solidFill>
                  <a:schemeClr val="dk1"/>
                </a:solidFill>
                <a:latin typeface="Lexend"/>
                <a:ea typeface="Lexend"/>
                <a:cs typeface="Lexend"/>
                <a:sym typeface="Lexend"/>
              </a:defRPr>
            </a:lvl3pPr>
            <a:lvl4pPr marL="1828800" marR="0" lvl="3"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4pPr>
            <a:lvl5pPr marL="2286000" marR="0" lvl="4"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5pPr>
            <a:lvl6pPr marL="2743200" marR="0" lvl="5"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6pPr>
            <a:lvl7pPr marL="3200400" marR="0" lvl="6"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7pPr>
            <a:lvl8pPr marL="3657600" marR="0" lvl="7"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8pPr>
            <a:lvl9pPr marL="4114800" marR="0" lvl="8"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9pPr>
          </a:lstStyle>
          <a:p>
            <a:endParaRPr/>
          </a:p>
        </p:txBody>
      </p:sp>
      <p:sp>
        <p:nvSpPr>
          <p:cNvPr id="8" name="Google Shape;18;p32">
            <a:extLst>
              <a:ext uri="{FF2B5EF4-FFF2-40B4-BE49-F238E27FC236}">
                <a16:creationId xmlns:a16="http://schemas.microsoft.com/office/drawing/2014/main" id="{E62CCD43-9FE5-FF56-01C2-B9833C115647}"/>
              </a:ext>
            </a:extLst>
          </p:cNvPr>
          <p:cNvSpPr txBox="1">
            <a:spLocks noGrp="1"/>
          </p:cNvSpPr>
          <p:nvPr>
            <p:ph type="body" idx="2"/>
          </p:nvPr>
        </p:nvSpPr>
        <p:spPr>
          <a:xfrm>
            <a:off x="432000" y="620688"/>
            <a:ext cx="7777436" cy="328295"/>
          </a:xfrm>
          <a:prstGeom prst="rect">
            <a:avLst/>
          </a:prstGeom>
          <a:noFill/>
          <a:ln>
            <a:noFill/>
          </a:ln>
        </p:spPr>
        <p:txBody>
          <a:bodyPr spcFirstLastPara="1" wrap="square" lIns="0" tIns="0" rIns="0" bIns="0" anchor="t" anchorCtr="0">
            <a:spAutoFit/>
          </a:bodyPr>
          <a:lstStyle>
            <a:lvl1pPr marL="7938" marR="0" lvl="0" indent="0" algn="just" rtl="0">
              <a:lnSpc>
                <a:spcPct val="100000"/>
              </a:lnSpc>
              <a:spcBef>
                <a:spcPts val="360"/>
              </a:spcBef>
              <a:spcAft>
                <a:spcPts val="0"/>
              </a:spcAft>
              <a:buClr>
                <a:srgbClr val="000000"/>
              </a:buClr>
              <a:buSzPts val="1400"/>
              <a:buFont typeface="Lexend"/>
              <a:buNone/>
              <a:tabLst/>
              <a:defRPr sz="1800" b="1" i="0" u="none" strike="noStrike" cap="none">
                <a:solidFill>
                  <a:schemeClr val="dk1"/>
                </a:solidFill>
                <a:latin typeface="Avenir Next LT Pro" panose="020B0504020202020204" pitchFamily="34" charset="77"/>
                <a:ea typeface="Avenir Next LT Pro" panose="020B0504020202020204" pitchFamily="34" charset="77"/>
                <a:cs typeface="Calibri" panose="020F0502020204030204" pitchFamily="34" charset="0"/>
                <a:sym typeface="Lexend"/>
              </a:defRPr>
            </a:lvl1pPr>
            <a:lvl2pPr marL="914400" marR="0" lvl="1" indent="-228600" algn="l" rtl="0">
              <a:lnSpc>
                <a:spcPct val="100000"/>
              </a:lnSpc>
              <a:spcBef>
                <a:spcPts val="560"/>
              </a:spcBef>
              <a:spcAft>
                <a:spcPts val="0"/>
              </a:spcAft>
              <a:buClr>
                <a:schemeClr val="dk1"/>
              </a:buClr>
              <a:buSzPts val="2800"/>
              <a:buFont typeface="Lexend"/>
              <a:buNone/>
              <a:defRPr sz="2800" b="0" i="0" u="none" strike="noStrike" cap="none">
                <a:solidFill>
                  <a:schemeClr val="dk1"/>
                </a:solidFill>
                <a:latin typeface="Lexend"/>
                <a:ea typeface="Lexend"/>
                <a:cs typeface="Lexend"/>
                <a:sym typeface="Lexend"/>
              </a:defRPr>
            </a:lvl2pPr>
            <a:lvl3pPr marL="1371600" marR="0" lvl="2" indent="-381000" algn="l" rtl="0">
              <a:lnSpc>
                <a:spcPct val="100000"/>
              </a:lnSpc>
              <a:spcBef>
                <a:spcPts val="480"/>
              </a:spcBef>
              <a:spcAft>
                <a:spcPts val="0"/>
              </a:spcAft>
              <a:buClr>
                <a:schemeClr val="dk1"/>
              </a:buClr>
              <a:buSzPts val="2400"/>
              <a:buFont typeface="Lexend"/>
              <a:buChar char="•"/>
              <a:defRPr sz="2400" b="0" i="0" u="none" strike="noStrike" cap="none">
                <a:solidFill>
                  <a:schemeClr val="dk1"/>
                </a:solidFill>
                <a:latin typeface="Lexend"/>
                <a:ea typeface="Lexend"/>
                <a:cs typeface="Lexend"/>
                <a:sym typeface="Lexend"/>
              </a:defRPr>
            </a:lvl3pPr>
            <a:lvl4pPr marL="1828800" marR="0" lvl="3"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4pPr>
            <a:lvl5pPr marL="2286000" marR="0" lvl="4"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5pPr>
            <a:lvl6pPr marL="2743200" marR="0" lvl="5"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6pPr>
            <a:lvl7pPr marL="3200400" marR="0" lvl="6"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7pPr>
            <a:lvl8pPr marL="3657600" marR="0" lvl="7"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8pPr>
            <a:lvl9pPr marL="4114800" marR="0" lvl="8"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9pPr>
          </a:lstStyle>
          <a:p>
            <a:endParaRPr/>
          </a:p>
        </p:txBody>
      </p:sp>
      <p:sp>
        <p:nvSpPr>
          <p:cNvPr id="9" name="Google Shape;19;p32">
            <a:extLst>
              <a:ext uri="{FF2B5EF4-FFF2-40B4-BE49-F238E27FC236}">
                <a16:creationId xmlns:a16="http://schemas.microsoft.com/office/drawing/2014/main" id="{3497BE7A-E361-2184-2B32-DFCA39C70959}"/>
              </a:ext>
            </a:extLst>
          </p:cNvPr>
          <p:cNvSpPr txBox="1">
            <a:spLocks noGrp="1"/>
          </p:cNvSpPr>
          <p:nvPr>
            <p:ph type="body" idx="3"/>
          </p:nvPr>
        </p:nvSpPr>
        <p:spPr>
          <a:xfrm>
            <a:off x="432000" y="1086546"/>
            <a:ext cx="9215335" cy="284693"/>
          </a:xfrm>
          <a:prstGeom prst="rect">
            <a:avLst/>
          </a:prstGeom>
          <a:noFill/>
          <a:ln>
            <a:noFill/>
          </a:ln>
        </p:spPr>
        <p:txBody>
          <a:bodyPr spcFirstLastPara="1" wrap="square" lIns="0" tIns="0" rIns="0" bIns="0" anchor="t" anchorCtr="0">
            <a:spAutoFit/>
          </a:bodyPr>
          <a:lstStyle>
            <a:lvl1pPr marL="7938" marR="0" lvl="0" indent="0" algn="l" rtl="0">
              <a:lnSpc>
                <a:spcPct val="100000"/>
              </a:lnSpc>
              <a:spcBef>
                <a:spcPts val="320"/>
              </a:spcBef>
              <a:spcAft>
                <a:spcPts val="0"/>
              </a:spcAft>
              <a:buClr>
                <a:srgbClr val="000000"/>
              </a:buClr>
              <a:buSzPts val="1400"/>
              <a:buFont typeface="Lexend"/>
              <a:buNone/>
              <a:tabLst/>
              <a:defRPr sz="1600" b="0" i="0" u="none" strike="noStrike" cap="none">
                <a:solidFill>
                  <a:schemeClr val="dk1"/>
                </a:solidFill>
                <a:latin typeface="Avenir Next LT Pro" panose="020B0504020202020204" pitchFamily="34" charset="77"/>
                <a:ea typeface="Avenir Next LT Pro" panose="020B0504020202020204" pitchFamily="34" charset="77"/>
                <a:cs typeface="Calibri" panose="020F0502020204030204" pitchFamily="34" charset="0"/>
                <a:sym typeface="Lexend"/>
              </a:defRPr>
            </a:lvl1pPr>
            <a:lvl2pPr marL="914400" marR="0" lvl="1" indent="-228600" algn="l" rtl="0">
              <a:lnSpc>
                <a:spcPct val="100000"/>
              </a:lnSpc>
              <a:spcBef>
                <a:spcPts val="560"/>
              </a:spcBef>
              <a:spcAft>
                <a:spcPts val="0"/>
              </a:spcAft>
              <a:buClr>
                <a:schemeClr val="dk1"/>
              </a:buClr>
              <a:buSzPts val="2800"/>
              <a:buFont typeface="Lexend"/>
              <a:buNone/>
              <a:defRPr sz="2800" b="0" i="0" u="none" strike="noStrike" cap="none">
                <a:solidFill>
                  <a:schemeClr val="dk1"/>
                </a:solidFill>
                <a:latin typeface="Lexend"/>
                <a:ea typeface="Lexend"/>
                <a:cs typeface="Lexend"/>
                <a:sym typeface="Lexend"/>
              </a:defRPr>
            </a:lvl2pPr>
            <a:lvl3pPr marL="1371600" marR="0" lvl="2" indent="-381000" algn="l" rtl="0">
              <a:lnSpc>
                <a:spcPct val="100000"/>
              </a:lnSpc>
              <a:spcBef>
                <a:spcPts val="480"/>
              </a:spcBef>
              <a:spcAft>
                <a:spcPts val="0"/>
              </a:spcAft>
              <a:buClr>
                <a:schemeClr val="dk1"/>
              </a:buClr>
              <a:buSzPts val="2400"/>
              <a:buFont typeface="Lexend"/>
              <a:buChar char="•"/>
              <a:defRPr sz="2400" b="0" i="0" u="none" strike="noStrike" cap="none">
                <a:solidFill>
                  <a:schemeClr val="dk1"/>
                </a:solidFill>
                <a:latin typeface="Lexend"/>
                <a:ea typeface="Lexend"/>
                <a:cs typeface="Lexend"/>
                <a:sym typeface="Lexend"/>
              </a:defRPr>
            </a:lvl3pPr>
            <a:lvl4pPr marL="1828800" marR="0" lvl="3"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4pPr>
            <a:lvl5pPr marL="2286000" marR="0" lvl="4"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5pPr>
            <a:lvl6pPr marL="2743200" marR="0" lvl="5"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6pPr>
            <a:lvl7pPr marL="3200400" marR="0" lvl="6"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7pPr>
            <a:lvl8pPr marL="3657600" marR="0" lvl="7"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8pPr>
            <a:lvl9pPr marL="4114800" marR="0" lvl="8"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9pPr>
          </a:lstStyle>
          <a:p>
            <a:endParaRPr/>
          </a:p>
        </p:txBody>
      </p:sp>
      <p:sp>
        <p:nvSpPr>
          <p:cNvPr id="2" name="Segnaposto numero diapositiva 1">
            <a:extLst>
              <a:ext uri="{FF2B5EF4-FFF2-40B4-BE49-F238E27FC236}">
                <a16:creationId xmlns:a16="http://schemas.microsoft.com/office/drawing/2014/main" id="{E9A57B4A-DD23-FA8E-5367-EC6B9C9A3D36}"/>
              </a:ext>
            </a:extLst>
          </p:cNvPr>
          <p:cNvSpPr>
            <a:spLocks noGrp="1"/>
          </p:cNvSpPr>
          <p:nvPr>
            <p:ph type="sldNum" idx="10"/>
          </p:nvPr>
        </p:nvSpPr>
        <p:spPr>
          <a:xfrm>
            <a:off x="8458200" y="6669088"/>
            <a:ext cx="1225550" cy="122237"/>
          </a:xfrm>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769222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Google Shape;23;p35">
            <a:extLst>
              <a:ext uri="{FF2B5EF4-FFF2-40B4-BE49-F238E27FC236}">
                <a16:creationId xmlns:a16="http://schemas.microsoft.com/office/drawing/2014/main" id="{0B8F0A8A-3D5F-B603-55D5-6F9DDC898CF1}"/>
              </a:ext>
            </a:extLst>
          </p:cNvPr>
          <p:cNvSpPr txBox="1">
            <a:spLocks noGrp="1"/>
          </p:cNvSpPr>
          <p:nvPr>
            <p:ph type="body" idx="1"/>
          </p:nvPr>
        </p:nvSpPr>
        <p:spPr>
          <a:xfrm>
            <a:off x="432000" y="2246675"/>
            <a:ext cx="6840760" cy="492443"/>
          </a:xfrm>
          <a:prstGeom prst="rect">
            <a:avLst/>
          </a:prstGeom>
          <a:noFill/>
          <a:ln>
            <a:noFill/>
          </a:ln>
        </p:spPr>
        <p:txBody>
          <a:bodyPr spcFirstLastPara="1" wrap="square" lIns="0" tIns="0" rIns="0" bIns="0" anchor="t" anchorCtr="0">
            <a:spAutoFit/>
          </a:bodyPr>
          <a:lstStyle>
            <a:lvl1pPr marL="457200" marR="0" lvl="0" indent="-228600" algn="just" rtl="0">
              <a:lnSpc>
                <a:spcPct val="200000"/>
              </a:lnSpc>
              <a:spcBef>
                <a:spcPts val="0"/>
              </a:spcBef>
              <a:spcAft>
                <a:spcPts val="0"/>
              </a:spcAft>
              <a:buClr>
                <a:srgbClr val="000000"/>
              </a:buClr>
              <a:buSzPts val="1400"/>
              <a:buFont typeface="Lexend"/>
              <a:buNone/>
              <a:defRPr sz="1600" b="0" i="0" u="none" strike="noStrike" cap="none">
                <a:solidFill>
                  <a:srgbClr val="333399"/>
                </a:solidFill>
                <a:latin typeface="Avenir Next LT Pro" panose="020B0504020202020204" pitchFamily="34" charset="77"/>
                <a:ea typeface="Avenir Next LT Pro" panose="020B0504020202020204" pitchFamily="34" charset="77"/>
                <a:cs typeface="Calibri" panose="020F0502020204030204" pitchFamily="34" charset="0"/>
                <a:sym typeface="Lexend"/>
              </a:defRPr>
            </a:lvl1pPr>
            <a:lvl2pPr marL="914400" marR="0" lvl="1" indent="-406400" algn="l" rtl="0">
              <a:lnSpc>
                <a:spcPct val="100000"/>
              </a:lnSpc>
              <a:spcBef>
                <a:spcPts val="560"/>
              </a:spcBef>
              <a:spcAft>
                <a:spcPts val="0"/>
              </a:spcAft>
              <a:buClr>
                <a:schemeClr val="dk1"/>
              </a:buClr>
              <a:buSzPts val="2800"/>
              <a:buFont typeface="Lexend"/>
              <a:buChar char="–"/>
              <a:defRPr sz="2800" b="0" i="0" u="none" strike="noStrike" cap="none">
                <a:solidFill>
                  <a:schemeClr val="dk1"/>
                </a:solidFill>
                <a:latin typeface="Lexend"/>
                <a:ea typeface="Lexend"/>
                <a:cs typeface="Lexend"/>
                <a:sym typeface="Lexend"/>
              </a:defRPr>
            </a:lvl2pPr>
            <a:lvl3pPr marL="1371600" marR="0" lvl="2" indent="-381000" algn="l" rtl="0">
              <a:lnSpc>
                <a:spcPct val="100000"/>
              </a:lnSpc>
              <a:spcBef>
                <a:spcPts val="480"/>
              </a:spcBef>
              <a:spcAft>
                <a:spcPts val="0"/>
              </a:spcAft>
              <a:buClr>
                <a:schemeClr val="dk1"/>
              </a:buClr>
              <a:buSzPts val="2400"/>
              <a:buFont typeface="Lexend"/>
              <a:buChar char="•"/>
              <a:defRPr sz="2400" b="0" i="0" u="none" strike="noStrike" cap="none">
                <a:solidFill>
                  <a:schemeClr val="dk1"/>
                </a:solidFill>
                <a:latin typeface="Lexend"/>
                <a:ea typeface="Lexend"/>
                <a:cs typeface="Lexend"/>
                <a:sym typeface="Lexend"/>
              </a:defRPr>
            </a:lvl3pPr>
            <a:lvl4pPr marL="1828800" marR="0" lvl="3"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4pPr>
            <a:lvl5pPr marL="2286000" marR="0" lvl="4"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5pPr>
            <a:lvl6pPr marL="2743200" marR="0" lvl="5"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6pPr>
            <a:lvl7pPr marL="3200400" marR="0" lvl="6"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7pPr>
            <a:lvl8pPr marL="3657600" marR="0" lvl="7"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8pPr>
            <a:lvl9pPr marL="4114800" marR="0" lvl="8" indent="-355600" algn="l" rtl="0">
              <a:lnSpc>
                <a:spcPct val="100000"/>
              </a:lnSpc>
              <a:spcBef>
                <a:spcPts val="400"/>
              </a:spcBef>
              <a:spcAft>
                <a:spcPts val="0"/>
              </a:spcAft>
              <a:buClr>
                <a:schemeClr val="dk1"/>
              </a:buClr>
              <a:buSzPts val="2000"/>
              <a:buFont typeface="Lexend"/>
              <a:buChar char="»"/>
              <a:defRPr sz="2000" b="0" i="0" u="none" strike="noStrike" cap="none">
                <a:solidFill>
                  <a:schemeClr val="dk1"/>
                </a:solidFill>
                <a:latin typeface="Lexend"/>
                <a:ea typeface="Lexend"/>
                <a:cs typeface="Lexend"/>
                <a:sym typeface="Lexend"/>
              </a:defRPr>
            </a:lvl9pPr>
          </a:lstStyle>
          <a:p>
            <a:endParaRPr/>
          </a:p>
        </p:txBody>
      </p:sp>
      <p:sp>
        <p:nvSpPr>
          <p:cNvPr id="2" name="Segnaposto numero diapositiva 1">
            <a:extLst>
              <a:ext uri="{FF2B5EF4-FFF2-40B4-BE49-F238E27FC236}">
                <a16:creationId xmlns:a16="http://schemas.microsoft.com/office/drawing/2014/main" id="{581D1BA6-A584-EABC-1622-08C10A01A767}"/>
              </a:ext>
            </a:extLst>
          </p:cNvPr>
          <p:cNvSpPr>
            <a:spLocks noGrp="1"/>
          </p:cNvSpPr>
          <p:nvPr>
            <p:ph type="sldNum" idx="10"/>
          </p:nvPr>
        </p:nvSpPr>
        <p:spPr>
          <a:xfrm>
            <a:off x="8458200" y="6669088"/>
            <a:ext cx="1225550" cy="122237"/>
          </a:xfrm>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398129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1045D38-914F-E629-F8A5-AF14B2209CAA}"/>
              </a:ext>
            </a:extLst>
          </p:cNvPr>
          <p:cNvSpPr>
            <a:spLocks noGrp="1"/>
          </p:cNvSpPr>
          <p:nvPr>
            <p:ph type="sldNum" idx="10"/>
          </p:nvPr>
        </p:nvSpPr>
        <p:spPr>
          <a:xfrm>
            <a:off x="8458200" y="6669088"/>
            <a:ext cx="1225550" cy="122237"/>
          </a:xfrm>
        </p:spPr>
        <p:txBody>
          <a:bodyPr/>
          <a:lstStyle/>
          <a:p>
            <a:fld id="{00000000-1234-1234-1234-123412341234}" type="slidenum">
              <a:rPr lang="it-IT" smtClean="0"/>
              <a:pPr/>
              <a:t>‹N›</a:t>
            </a:fld>
            <a:endParaRPr lang="it-IT"/>
          </a:p>
        </p:txBody>
      </p:sp>
    </p:spTree>
    <p:extLst>
      <p:ext uri="{BB962C8B-B14F-4D97-AF65-F5344CB8AC3E}">
        <p14:creationId xmlns:p14="http://schemas.microsoft.com/office/powerpoint/2010/main" val="17925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4C master slide 2">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C51497F9-BA29-429F-972B-BEF2D8B142FF}"/>
              </a:ext>
            </a:extLst>
          </p:cNvPr>
          <p:cNvSpPr>
            <a:spLocks noGrp="1" noChangeArrowheads="1"/>
          </p:cNvSpPr>
          <p:nvPr>
            <p:ph type="sldNum" sz="quarter" idx="4"/>
          </p:nvPr>
        </p:nvSpPr>
        <p:spPr bwMode="auto">
          <a:xfrm>
            <a:off x="8458200" y="6669088"/>
            <a:ext cx="1225550" cy="122237"/>
          </a:xfrm>
          <a:prstGeom prst="rect">
            <a:avLst/>
          </a:prstGeom>
          <a:noFill/>
          <a:ln>
            <a:noFill/>
          </a:ln>
          <a:effectLst/>
        </p:spPr>
        <p:txBody>
          <a:bodyPr vert="horz" wrap="square" lIns="0" tIns="0" rIns="0" bIns="0" numCol="1" anchor="ctr" anchorCtr="0" compatLnSpc="1">
            <a:prstTxWarp prst="textNoShape">
              <a:avLst/>
            </a:prstTxWarp>
            <a:spAutoFit/>
          </a:bodyPr>
          <a:lstStyle>
            <a:lvl1pPr algn="r">
              <a:defRPr sz="800" b="1">
                <a:solidFill>
                  <a:srgbClr val="5F5F5F"/>
                </a:solidFill>
                <a:latin typeface="+mj-lt"/>
              </a:defRPr>
            </a:lvl1pPr>
          </a:lstStyle>
          <a:p>
            <a:pPr eaLnBrk="0" fontAlgn="base" hangingPunct="0">
              <a:spcBef>
                <a:spcPct val="0"/>
              </a:spcBef>
              <a:spcAft>
                <a:spcPct val="0"/>
              </a:spcAft>
              <a:defRPr/>
            </a:pPr>
            <a:fld id="{D9E8AEED-09AB-48EF-BDAC-483B1CDD8CA0}" type="slidenum">
              <a:rPr lang="it-IT" altLang="it-IT" smtClean="0">
                <a:cs typeface="Arial" charset="0"/>
              </a:rPr>
              <a:pPr eaLnBrk="0" fontAlgn="base" hangingPunct="0">
                <a:spcBef>
                  <a:spcPct val="0"/>
                </a:spcBef>
                <a:spcAft>
                  <a:spcPct val="0"/>
                </a:spcAft>
                <a:defRPr/>
              </a:pPr>
              <a:t>‹N›</a:t>
            </a:fld>
            <a:endParaRPr lang="it-IT" altLang="it-IT">
              <a:cs typeface="Arial" charset="0"/>
            </a:endParaRPr>
          </a:p>
        </p:txBody>
      </p:sp>
      <p:sp>
        <p:nvSpPr>
          <p:cNvPr id="2" name="Google Shape;40;p11">
            <a:extLst>
              <a:ext uri="{FF2B5EF4-FFF2-40B4-BE49-F238E27FC236}">
                <a16:creationId xmlns:a16="http://schemas.microsoft.com/office/drawing/2014/main" id="{3D6073D3-0D44-47DE-C377-AEAC37065E33}"/>
              </a:ext>
            </a:extLst>
          </p:cNvPr>
          <p:cNvSpPr txBox="1">
            <a:spLocks noGrp="1"/>
          </p:cNvSpPr>
          <p:nvPr>
            <p:ph type="body" idx="1"/>
          </p:nvPr>
        </p:nvSpPr>
        <p:spPr>
          <a:xfrm>
            <a:off x="432000" y="332656"/>
            <a:ext cx="7777435" cy="276999"/>
          </a:xfrm>
          <a:prstGeom prst="rect">
            <a:avLst/>
          </a:prstGeom>
          <a:noFill/>
          <a:ln>
            <a:noFill/>
          </a:ln>
        </p:spPr>
        <p:txBody>
          <a:bodyPr spcFirstLastPara="1" wrap="square" lIns="0" tIns="0" rIns="0" bIns="0" anchor="t" anchorCtr="0">
            <a:spAutoFit/>
          </a:bodyPr>
          <a:lstStyle>
            <a:lvl1pPr marL="457200" marR="0" lvl="0" indent="-449263" algn="l" rtl="0">
              <a:lnSpc>
                <a:spcPct val="100000"/>
              </a:lnSpc>
              <a:spcBef>
                <a:spcPts val="0"/>
              </a:spcBef>
              <a:spcAft>
                <a:spcPts val="0"/>
              </a:spcAft>
              <a:buSzPts val="1400"/>
              <a:buNone/>
              <a:tabLst/>
              <a:defRPr sz="1800" b="1" i="0" u="none" strike="noStrike" cap="none">
                <a:solidFill>
                  <a:srgbClr val="333399"/>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 name="Google Shape;41;p11">
            <a:extLst>
              <a:ext uri="{FF2B5EF4-FFF2-40B4-BE49-F238E27FC236}">
                <a16:creationId xmlns:a16="http://schemas.microsoft.com/office/drawing/2014/main" id="{0F598D4B-6F8A-D043-A6B7-5F10EBA1600A}"/>
              </a:ext>
            </a:extLst>
          </p:cNvPr>
          <p:cNvSpPr txBox="1">
            <a:spLocks noGrp="1"/>
          </p:cNvSpPr>
          <p:nvPr>
            <p:ph type="body" idx="2"/>
          </p:nvPr>
        </p:nvSpPr>
        <p:spPr>
          <a:xfrm>
            <a:off x="432000" y="620688"/>
            <a:ext cx="7777436" cy="276999"/>
          </a:xfrm>
          <a:prstGeom prst="rect">
            <a:avLst/>
          </a:prstGeom>
          <a:noFill/>
          <a:ln>
            <a:noFill/>
          </a:ln>
        </p:spPr>
        <p:txBody>
          <a:bodyPr spcFirstLastPara="1" wrap="square" lIns="0" tIns="0" rIns="0" bIns="0" anchor="t" anchorCtr="0">
            <a:spAutoFit/>
          </a:bodyPr>
          <a:lstStyle>
            <a:lvl1pPr marL="457200" marR="0" lvl="0" indent="-449263" algn="l" rtl="0">
              <a:lnSpc>
                <a:spcPct val="100000"/>
              </a:lnSpc>
              <a:spcBef>
                <a:spcPts val="0"/>
              </a:spcBef>
              <a:spcAft>
                <a:spcPts val="0"/>
              </a:spcAft>
              <a:buSzPts val="1400"/>
              <a:buNone/>
              <a:tabLst/>
              <a:defRPr sz="1800" b="1" i="0" u="none" strike="noStrike" cap="none">
                <a:solidFill>
                  <a:schemeClr val="dk1"/>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2;p11">
            <a:extLst>
              <a:ext uri="{FF2B5EF4-FFF2-40B4-BE49-F238E27FC236}">
                <a16:creationId xmlns:a16="http://schemas.microsoft.com/office/drawing/2014/main" id="{8F815848-72EE-CC35-61A1-2EC922CC3CF4}"/>
              </a:ext>
            </a:extLst>
          </p:cNvPr>
          <p:cNvSpPr txBox="1">
            <a:spLocks noGrp="1"/>
          </p:cNvSpPr>
          <p:nvPr>
            <p:ph type="body" idx="3"/>
          </p:nvPr>
        </p:nvSpPr>
        <p:spPr>
          <a:xfrm>
            <a:off x="432000" y="1086546"/>
            <a:ext cx="9215335" cy="246221"/>
          </a:xfrm>
          <a:prstGeom prst="rect">
            <a:avLst/>
          </a:prstGeom>
          <a:noFill/>
          <a:ln>
            <a:noFill/>
          </a:ln>
        </p:spPr>
        <p:txBody>
          <a:bodyPr spcFirstLastPara="1" wrap="square" lIns="0" tIns="0" rIns="0" bIns="0" anchor="t" anchorCtr="0">
            <a:spAutoFit/>
          </a:bodyPr>
          <a:lstStyle>
            <a:lvl1pPr marL="7938" marR="0" lvl="0" indent="-7938" algn="l" rtl="0">
              <a:lnSpc>
                <a:spcPct val="100000"/>
              </a:lnSpc>
              <a:spcBef>
                <a:spcPts val="0"/>
              </a:spcBef>
              <a:spcAft>
                <a:spcPts val="0"/>
              </a:spcAft>
              <a:buSzPts val="1400"/>
              <a:buNone/>
              <a:tabLst/>
              <a:defRPr sz="1600" b="0" i="0" u="none" strike="noStrike" cap="none">
                <a:solidFill>
                  <a:schemeClr val="dk1"/>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31010428"/>
      </p:ext>
    </p:extLst>
  </p:cSld>
  <p:clrMapOvr>
    <a:masterClrMapping/>
  </p:clrMapOvr>
  <p:extLst>
    <p:ext uri="{DCECCB84-F9BA-43D5-87BE-67443E8EF086}">
      <p15:sldGuideLst xmlns:p15="http://schemas.microsoft.com/office/powerpoint/2012/main">
        <p15:guide id="1" orient="horz" pos="1253">
          <p15:clr>
            <a:srgbClr val="FBAE40"/>
          </p15:clr>
        </p15:guide>
        <p15:guide id="2" pos="26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0;p29">
            <a:extLst>
              <a:ext uri="{FF2B5EF4-FFF2-40B4-BE49-F238E27FC236}">
                <a16:creationId xmlns:a16="http://schemas.microsoft.com/office/drawing/2014/main" id="{564CC058-2AA4-D082-34FF-3E5945F4C55A}"/>
              </a:ext>
            </a:extLst>
          </p:cNvPr>
          <p:cNvSpPr txBox="1">
            <a:spLocks noGrp="1"/>
          </p:cNvSpPr>
          <p:nvPr>
            <p:ph type="sldNum" idx="4"/>
          </p:nvPr>
        </p:nvSpPr>
        <p:spPr>
          <a:xfrm>
            <a:off x="8458200" y="6669088"/>
            <a:ext cx="1225550" cy="122237"/>
          </a:xfrm>
          <a:prstGeom prst="rect">
            <a:avLst/>
          </a:prstGeom>
          <a:noFill/>
          <a:ln>
            <a:noFill/>
          </a:ln>
        </p:spPr>
        <p:txBody>
          <a:bodyPr spcFirstLastPara="1" wrap="square" lIns="0" tIns="0" rIns="0" bIns="0" anchor="ctr" anchorCtr="0">
            <a:sp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5F5F5F"/>
                </a:solidFill>
                <a:latin typeface="Avenir Next LT Pro" panose="020B0504020202020204" pitchFamily="34" charset="77"/>
                <a:ea typeface="Verdana"/>
                <a:cs typeface="Verdana"/>
                <a:sym typeface="Verdana"/>
              </a:defRPr>
            </a:lvl1pPr>
            <a:lvl2pPr marL="0" marR="0" lvl="1"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800"/>
              <a:buFont typeface="Arial"/>
              <a:buNone/>
              <a:defRPr sz="800" b="1" i="0" u="none" strike="noStrike" cap="none">
                <a:solidFill>
                  <a:srgbClr val="5F5F5F"/>
                </a:solidFill>
                <a:latin typeface="Verdana"/>
                <a:ea typeface="Verdana"/>
                <a:cs typeface="Verdana"/>
                <a:sym typeface="Verdana"/>
              </a:defRPr>
            </a:lvl9pPr>
          </a:lstStyle>
          <a:p>
            <a:fld id="{00000000-1234-1234-1234-123412341234}" type="slidenum">
              <a:rPr lang="it-IT" smtClean="0"/>
              <a:pPr/>
              <a:t>‹N›</a:t>
            </a:fld>
            <a:endParaRPr lang="it-IT"/>
          </a:p>
        </p:txBody>
      </p:sp>
      <p:sp>
        <p:nvSpPr>
          <p:cNvPr id="8" name="Google Shape;11;p29">
            <a:extLst>
              <a:ext uri="{FF2B5EF4-FFF2-40B4-BE49-F238E27FC236}">
                <a16:creationId xmlns:a16="http://schemas.microsoft.com/office/drawing/2014/main" id="{C5DA048C-51B3-A991-A68B-351B8AFA20C4}"/>
              </a:ext>
            </a:extLst>
          </p:cNvPr>
          <p:cNvSpPr txBox="1"/>
          <p:nvPr userDrawn="1"/>
        </p:nvSpPr>
        <p:spPr>
          <a:xfrm>
            <a:off x="432000" y="6702246"/>
            <a:ext cx="40485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it-IT" sz="800" b="0" i="0" u="none" strike="noStrike" cap="none">
                <a:solidFill>
                  <a:srgbClr val="5F5F5F"/>
                </a:solidFill>
                <a:latin typeface="Avenir Next LT Pro" panose="020B0504020202020204" pitchFamily="34" charset="77"/>
                <a:ea typeface="Arial Narrow"/>
                <a:cs typeface="Arial Narrow"/>
                <a:sym typeface="Arial Narrow"/>
              </a:rPr>
              <a:t>Copyright 2024 •  Energy4Com società cooperativa</a:t>
            </a:r>
            <a:endParaRPr sz="1400" b="0" i="0" u="none" strike="noStrike" cap="none">
              <a:solidFill>
                <a:srgbClr val="000000"/>
              </a:solidFill>
              <a:latin typeface="Avenir Next LT Pro" panose="020B0504020202020204" pitchFamily="34" charset="77"/>
              <a:ea typeface="Arial"/>
              <a:cs typeface="Arial"/>
              <a:sym typeface="Arial"/>
            </a:endParaRPr>
          </a:p>
        </p:txBody>
      </p:sp>
      <p:sp>
        <p:nvSpPr>
          <p:cNvPr id="9" name="Google Shape;12;p29">
            <a:extLst>
              <a:ext uri="{FF2B5EF4-FFF2-40B4-BE49-F238E27FC236}">
                <a16:creationId xmlns:a16="http://schemas.microsoft.com/office/drawing/2014/main" id="{107EE843-9125-BCF4-AFF7-0DA10D4A79C6}"/>
              </a:ext>
            </a:extLst>
          </p:cNvPr>
          <p:cNvSpPr/>
          <p:nvPr userDrawn="1"/>
        </p:nvSpPr>
        <p:spPr>
          <a:xfrm flipH="1">
            <a:off x="9774238" y="123825"/>
            <a:ext cx="36512" cy="6661150"/>
          </a:xfrm>
          <a:prstGeom prst="rect">
            <a:avLst/>
          </a:prstGeom>
          <a:solidFill>
            <a:srgbClr val="CCCC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 name="Google Shape;13;p29">
            <a:extLst>
              <a:ext uri="{FF2B5EF4-FFF2-40B4-BE49-F238E27FC236}">
                <a16:creationId xmlns:a16="http://schemas.microsoft.com/office/drawing/2014/main" id="{1A7B4733-7231-6E71-70E4-4F29DE8A5F6E}"/>
              </a:ext>
            </a:extLst>
          </p:cNvPr>
          <p:cNvPicPr preferRelativeResize="0"/>
          <p:nvPr userDrawn="1"/>
        </p:nvPicPr>
        <p:blipFill rotWithShape="1">
          <a:blip r:embed="rId7">
            <a:alphaModFix/>
          </a:blip>
          <a:srcRect/>
          <a:stretch/>
        </p:blipFill>
        <p:spPr>
          <a:xfrm>
            <a:off x="9314745" y="225125"/>
            <a:ext cx="395911" cy="386862"/>
          </a:xfrm>
          <a:prstGeom prst="rect">
            <a:avLst/>
          </a:prstGeom>
          <a:noFill/>
          <a:ln>
            <a:noFill/>
          </a:ln>
        </p:spPr>
      </p:pic>
    </p:spTree>
    <p:extLst>
      <p:ext uri="{BB962C8B-B14F-4D97-AF65-F5344CB8AC3E}">
        <p14:creationId xmlns:p14="http://schemas.microsoft.com/office/powerpoint/2010/main" val="206647963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nsumienergia.it/portaleConsum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gse.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mministrativo.ufficiotecnico@comune.commezzadura.tn.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google.com/drive/?hl=it#topic=149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 name="Immagine 3">
            <a:extLst>
              <a:ext uri="{FF2B5EF4-FFF2-40B4-BE49-F238E27FC236}">
                <a16:creationId xmlns:a16="http://schemas.microsoft.com/office/drawing/2014/main" id="{5E92993C-5C37-D8AA-46CF-F357741BF5DE}"/>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906000" cy="6858000"/>
          </a:xfrm>
          <a:prstGeom prst="rect">
            <a:avLst/>
          </a:prstGeom>
        </p:spPr>
      </p:pic>
      <p:sp>
        <p:nvSpPr>
          <p:cNvPr id="43" name="Google Shape;43;p1"/>
          <p:cNvSpPr txBox="1"/>
          <p:nvPr/>
        </p:nvSpPr>
        <p:spPr>
          <a:xfrm>
            <a:off x="541028" y="1141821"/>
            <a:ext cx="8823943" cy="393954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700" indent="0">
              <a:buSzPts val="1400"/>
              <a:buFont typeface="Lexend"/>
              <a:buNone/>
              <a:defRPr sz="1800" b="1">
                <a:solidFill>
                  <a:schemeClr val="accent6"/>
                </a:solidFill>
                <a:latin typeface="Lexend"/>
                <a:ea typeface="Lexend"/>
                <a:cs typeface="Lexend"/>
                <a:sym typeface="Lexend"/>
              </a:defRPr>
            </a:lvl1pPr>
            <a:lvl2pPr marL="914400" indent="-406400">
              <a:spcBef>
                <a:spcPts val="560"/>
              </a:spcBef>
              <a:buClr>
                <a:schemeClr val="dk1"/>
              </a:buClr>
              <a:buSzPts val="2800"/>
              <a:buFont typeface="Lexend"/>
              <a:buChar char="–"/>
              <a:defRPr sz="2800">
                <a:solidFill>
                  <a:schemeClr val="dk1"/>
                </a:solidFill>
                <a:latin typeface="Lexend"/>
                <a:ea typeface="Lexend"/>
                <a:cs typeface="Lexend"/>
                <a:sym typeface="Lexend"/>
              </a:defRPr>
            </a:lvl2pPr>
            <a:lvl3pPr marL="1371600" indent="-381000">
              <a:spcBef>
                <a:spcPts val="480"/>
              </a:spcBef>
              <a:buClr>
                <a:schemeClr val="dk1"/>
              </a:buClr>
              <a:buSzPts val="2400"/>
              <a:buFont typeface="Lexend"/>
              <a:buChar char="•"/>
              <a:defRPr sz="2400">
                <a:solidFill>
                  <a:schemeClr val="dk1"/>
                </a:solidFill>
                <a:latin typeface="Lexend"/>
                <a:ea typeface="Lexend"/>
                <a:cs typeface="Lexend"/>
                <a:sym typeface="Lexend"/>
              </a:defRPr>
            </a:lvl3pPr>
            <a:lvl4pPr marL="1828800" indent="-355600">
              <a:spcBef>
                <a:spcPts val="400"/>
              </a:spcBef>
              <a:buClr>
                <a:schemeClr val="dk1"/>
              </a:buClr>
              <a:buSzPts val="2000"/>
              <a:buFont typeface="Lexend"/>
              <a:buChar char="–"/>
              <a:defRPr sz="2000">
                <a:solidFill>
                  <a:schemeClr val="dk1"/>
                </a:solidFill>
                <a:latin typeface="Lexend"/>
                <a:ea typeface="Lexend"/>
                <a:cs typeface="Lexend"/>
                <a:sym typeface="Lexend"/>
              </a:defRPr>
            </a:lvl4pPr>
            <a:lvl5pPr marL="2286000" indent="-355600">
              <a:spcBef>
                <a:spcPts val="400"/>
              </a:spcBef>
              <a:buClr>
                <a:schemeClr val="dk1"/>
              </a:buClr>
              <a:buSzPts val="2000"/>
              <a:buFont typeface="Lexend"/>
              <a:buChar char="»"/>
              <a:defRPr sz="2000">
                <a:solidFill>
                  <a:schemeClr val="dk1"/>
                </a:solidFill>
                <a:latin typeface="Lexend"/>
                <a:ea typeface="Lexend"/>
                <a:cs typeface="Lexend"/>
                <a:sym typeface="Lexend"/>
              </a:defRPr>
            </a:lvl5pPr>
            <a:lvl6pPr marL="2743200" indent="-355600">
              <a:spcBef>
                <a:spcPts val="400"/>
              </a:spcBef>
              <a:buClr>
                <a:schemeClr val="dk1"/>
              </a:buClr>
              <a:buSzPts val="2000"/>
              <a:buFont typeface="Lexend"/>
              <a:buChar char="»"/>
              <a:defRPr sz="2000">
                <a:solidFill>
                  <a:schemeClr val="dk1"/>
                </a:solidFill>
                <a:latin typeface="Lexend"/>
                <a:ea typeface="Lexend"/>
                <a:cs typeface="Lexend"/>
                <a:sym typeface="Lexend"/>
              </a:defRPr>
            </a:lvl6pPr>
            <a:lvl7pPr marL="3200400" indent="-355600">
              <a:spcBef>
                <a:spcPts val="400"/>
              </a:spcBef>
              <a:buClr>
                <a:schemeClr val="dk1"/>
              </a:buClr>
              <a:buSzPts val="2000"/>
              <a:buFont typeface="Lexend"/>
              <a:buChar char="»"/>
              <a:defRPr sz="2000">
                <a:solidFill>
                  <a:schemeClr val="dk1"/>
                </a:solidFill>
                <a:latin typeface="Lexend"/>
                <a:ea typeface="Lexend"/>
                <a:cs typeface="Lexend"/>
                <a:sym typeface="Lexend"/>
              </a:defRPr>
            </a:lvl7pPr>
            <a:lvl8pPr marL="3657600" indent="-355600">
              <a:spcBef>
                <a:spcPts val="400"/>
              </a:spcBef>
              <a:buClr>
                <a:schemeClr val="dk1"/>
              </a:buClr>
              <a:buSzPts val="2000"/>
              <a:buFont typeface="Lexend"/>
              <a:buChar char="»"/>
              <a:defRPr sz="2000">
                <a:solidFill>
                  <a:schemeClr val="dk1"/>
                </a:solidFill>
                <a:latin typeface="Lexend"/>
                <a:ea typeface="Lexend"/>
                <a:cs typeface="Lexend"/>
                <a:sym typeface="Lexend"/>
              </a:defRPr>
            </a:lvl8pPr>
            <a:lvl9pPr marL="4114800" indent="-355600">
              <a:spcBef>
                <a:spcPts val="400"/>
              </a:spcBef>
              <a:buClr>
                <a:schemeClr val="dk1"/>
              </a:buClr>
              <a:buSzPts val="2000"/>
              <a:buFont typeface="Lexend"/>
              <a:buChar char="»"/>
              <a:defRPr sz="2000">
                <a:solidFill>
                  <a:schemeClr val="dk1"/>
                </a:solidFill>
                <a:latin typeface="Lexend"/>
                <a:ea typeface="Lexend"/>
                <a:cs typeface="Lexend"/>
                <a:sym typeface="Lexend"/>
              </a:defRPr>
            </a:lvl9pPr>
          </a:lstStyle>
          <a:p>
            <a:pPr algn="ctr"/>
            <a:endParaRPr lang="it-IT" sz="1600" b="0" dirty="0">
              <a:solidFill>
                <a:schemeClr val="bg1"/>
              </a:solidFill>
              <a:latin typeface="Avenir Next LT Pro"/>
            </a:endParaRPr>
          </a:p>
          <a:p>
            <a:pPr algn="ctr"/>
            <a:endParaRPr lang="it-IT" sz="1600" b="0" dirty="0">
              <a:solidFill>
                <a:schemeClr val="bg1"/>
              </a:solidFill>
              <a:latin typeface="Avenir Next LT Pro"/>
            </a:endParaRPr>
          </a:p>
          <a:p>
            <a:pPr algn="ctr"/>
            <a:r>
              <a:rPr lang="it-IT" sz="1600" dirty="0">
                <a:solidFill>
                  <a:schemeClr val="bg1"/>
                </a:solidFill>
                <a:latin typeface="Avenir Next LT Pro"/>
              </a:rPr>
              <a:t>COMUNE DI COMMEZZADURA</a:t>
            </a:r>
          </a:p>
          <a:p>
            <a:pPr algn="ctr"/>
            <a:r>
              <a:rPr lang="it-IT" sz="1600" dirty="0">
                <a:solidFill>
                  <a:schemeClr val="bg1"/>
                </a:solidFill>
                <a:latin typeface="Avenir Next LT Pro"/>
              </a:rPr>
              <a:t>COMUNITÀ ENERGETICA RINNOVABILE </a:t>
            </a:r>
          </a:p>
          <a:p>
            <a:pPr algn="ctr"/>
            <a:endParaRPr lang="it-IT" sz="1600" dirty="0">
              <a:solidFill>
                <a:schemeClr val="bg1"/>
              </a:solidFill>
              <a:latin typeface="Avenir Next LT Pro"/>
            </a:endParaRPr>
          </a:p>
          <a:p>
            <a:pPr algn="ctr"/>
            <a:r>
              <a:rPr lang="it-IT" sz="1600" dirty="0">
                <a:solidFill>
                  <a:schemeClr val="bg1"/>
                </a:solidFill>
                <a:latin typeface="Avenir Next LT Pro"/>
              </a:rPr>
              <a:t>Il Comune di Commezzadura intende costituire una Comunità Energetica Rinnovabile sul territorio comunale ai sensi della Direttiva 2018/2001/Ue, recepita dal DL 199/2021 di recepimento definitivo, e del DM 414/2024 e delle successive modifiche introdotte con DM 127/25 e con DL 19/2025 </a:t>
            </a:r>
          </a:p>
          <a:p>
            <a:pPr algn="ctr"/>
            <a:endParaRPr lang="it-IT" sz="1600" dirty="0">
              <a:solidFill>
                <a:schemeClr val="bg1"/>
              </a:solidFill>
              <a:latin typeface="Avenir Next LT Pro"/>
            </a:endParaRPr>
          </a:p>
          <a:p>
            <a:pPr algn="ctr"/>
            <a:r>
              <a:rPr lang="it-IT" sz="1600" b="0" dirty="0">
                <a:solidFill>
                  <a:schemeClr val="bg1"/>
                </a:solidFill>
                <a:latin typeface="Avenir Next LT Pro"/>
              </a:rPr>
              <a:t>A tal fine, il Comune ha pubblicato una Manifestazione di interesse per raccogliere le candidature dei soggetti intenzionati ad aderire all’iniziativa</a:t>
            </a:r>
          </a:p>
          <a:p>
            <a:pPr algn="ctr"/>
            <a:endParaRPr lang="it-IT" sz="1600" b="0" dirty="0">
              <a:solidFill>
                <a:schemeClr val="bg1"/>
              </a:solidFill>
              <a:latin typeface="Avenir Next LT Pro"/>
            </a:endParaRPr>
          </a:p>
          <a:p>
            <a:pPr algn="ctr"/>
            <a:r>
              <a:rPr lang="it-IT" sz="1600" b="0" dirty="0">
                <a:solidFill>
                  <a:schemeClr val="bg1"/>
                </a:solidFill>
                <a:latin typeface="Avenir Next LT Pro"/>
              </a:rPr>
              <a:t>Con le indicazioni che seguono intendiamo fornire un’anteprima del form della Manifestazione di Interesse e un elenco di risposte alle domande più frequenti legate alla compilazione del modulo</a:t>
            </a:r>
          </a:p>
        </p:txBody>
      </p:sp>
      <p:pic>
        <p:nvPicPr>
          <p:cNvPr id="8" name="Immagine 7" descr="Immagine che contiene Carattere, Elementi grafici, logo, grafica&#10;&#10;Il contenuto generato dall'IA potrebbe non essere corretto.">
            <a:extLst>
              <a:ext uri="{FF2B5EF4-FFF2-40B4-BE49-F238E27FC236}">
                <a16:creationId xmlns:a16="http://schemas.microsoft.com/office/drawing/2014/main" id="{CCE154A9-AF4A-7113-ECAF-B03A456A0928}"/>
              </a:ext>
            </a:extLst>
          </p:cNvPr>
          <p:cNvPicPr>
            <a:picLocks noChangeAspect="1"/>
          </p:cNvPicPr>
          <p:nvPr/>
        </p:nvPicPr>
        <p:blipFill>
          <a:blip r:embed="rId4"/>
          <a:stretch>
            <a:fillRect/>
          </a:stretch>
        </p:blipFill>
        <p:spPr>
          <a:xfrm>
            <a:off x="7229165" y="555918"/>
            <a:ext cx="2297422" cy="519151"/>
          </a:xfrm>
          <a:prstGeom prst="rect">
            <a:avLst/>
          </a:prstGeom>
        </p:spPr>
      </p:pic>
      <p:cxnSp>
        <p:nvCxnSpPr>
          <p:cNvPr id="14" name="Connettore 1 13">
            <a:extLst>
              <a:ext uri="{FF2B5EF4-FFF2-40B4-BE49-F238E27FC236}">
                <a16:creationId xmlns:a16="http://schemas.microsoft.com/office/drawing/2014/main" id="{9BF91691-B6DB-8523-598A-FECC1A14C8AF}"/>
              </a:ext>
            </a:extLst>
          </p:cNvPr>
          <p:cNvCxnSpPr>
            <a:cxnSpLocks/>
          </p:cNvCxnSpPr>
          <p:nvPr/>
        </p:nvCxnSpPr>
        <p:spPr>
          <a:xfrm>
            <a:off x="426427" y="3429000"/>
            <a:ext cx="9053146"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10</a:t>
            </a:fld>
            <a:endParaRPr lang="it-IT"/>
          </a:p>
        </p:txBody>
      </p:sp>
      <p:sp>
        <p:nvSpPr>
          <p:cNvPr id="4" name="Google Shape;165;p7">
            <a:extLst>
              <a:ext uri="{FF2B5EF4-FFF2-40B4-BE49-F238E27FC236}">
                <a16:creationId xmlns:a16="http://schemas.microsoft.com/office/drawing/2014/main" id="{11BC7286-BBEE-11FE-94A0-2E1700205E9B}"/>
              </a:ext>
            </a:extLst>
          </p:cNvPr>
          <p:cNvSpPr txBox="1"/>
          <p:nvPr/>
        </p:nvSpPr>
        <p:spPr>
          <a:xfrm>
            <a:off x="411081" y="1220396"/>
            <a:ext cx="9000000" cy="130805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Non ho a disposizione la bolletta elettrica con i consumi energetici degli ultimi 12 mesi</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È possibile reperirla nel sito web del fornitore per l’energia, utilizzando i codici di accesso personali. In alternativa accedere al Portale Consumi, il servizio gratuito riservato solo agli utenti privati, realizzato e gestito dall’ Acquirente Unico, sulla base delle disposizioni di ARERA. È necessario autenticarsi con il Sistema Pubblico di Identità Digitale (SPID) all’indirizzo web: </a:t>
            </a:r>
            <a:r>
              <a:rPr lang="it-IT" sz="1200" b="0" i="0" u="sng" strike="noStrike" cap="none">
                <a:solidFill>
                  <a:schemeClr val="dk1"/>
                </a:solidFill>
                <a:latin typeface="Avenir Next LT Pro"/>
                <a:ea typeface="Verdana"/>
                <a:cs typeface="Verdana"/>
                <a:sym typeface="Verdana"/>
                <a:hlinkClick r:id="rId3">
                  <a:extLst>
                    <a:ext uri="{A12FA001-AC4F-418D-AE19-62706E023703}">
                      <ahyp:hlinkClr xmlns:ahyp="http://schemas.microsoft.com/office/drawing/2018/hyperlinkcolor" val="tx"/>
                    </a:ext>
                  </a:extLst>
                </a:hlinkClick>
              </a:rPr>
              <a:t>https://www.consumienergia.it/portaleConsumi/</a:t>
            </a:r>
            <a:r>
              <a:rPr lang="it-IT" sz="1200" b="0" i="0" u="none" strike="noStrike" cap="none">
                <a:solidFill>
                  <a:schemeClr val="dk1"/>
                </a:solidFill>
                <a:latin typeface="Avenir Next LT Pro"/>
                <a:ea typeface="Verdana"/>
                <a:cs typeface="Verdana"/>
                <a:sym typeface="Verdana"/>
              </a:rPr>
              <a:t>  </a:t>
            </a:r>
            <a:endParaRPr sz="1400" b="0" i="0" u="none" strike="noStrike" cap="none">
              <a:solidFill>
                <a:schemeClr val="dk1"/>
              </a:solidFill>
              <a:latin typeface="Avenir Next LT Pro"/>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pic>
        <p:nvPicPr>
          <p:cNvPr id="5" name="Immagine 4" descr="Immagine che contiene testo, Pagina Web, Sito Web, software&#10;&#10;Descrizione generata automaticamente">
            <a:extLst>
              <a:ext uri="{FF2B5EF4-FFF2-40B4-BE49-F238E27FC236}">
                <a16:creationId xmlns:a16="http://schemas.microsoft.com/office/drawing/2014/main" id="{14DD10F4-B847-E040-BAA7-854A99B5BCC2}"/>
              </a:ext>
            </a:extLst>
          </p:cNvPr>
          <p:cNvPicPr>
            <a:picLocks noChangeAspect="1"/>
          </p:cNvPicPr>
          <p:nvPr/>
        </p:nvPicPr>
        <p:blipFill>
          <a:blip r:embed="rId4"/>
          <a:stretch>
            <a:fillRect/>
          </a:stretch>
        </p:blipFill>
        <p:spPr>
          <a:xfrm>
            <a:off x="432575" y="2795463"/>
            <a:ext cx="3561951" cy="1866900"/>
          </a:xfrm>
          <a:prstGeom prst="rect">
            <a:avLst/>
          </a:prstGeom>
        </p:spPr>
      </p:pic>
      <p:pic>
        <p:nvPicPr>
          <p:cNvPr id="6" name="Immagine 5" descr="Immagine che contiene schermata, testo, software, Pagina Web&#10;&#10;Descrizione generata automaticamente">
            <a:extLst>
              <a:ext uri="{FF2B5EF4-FFF2-40B4-BE49-F238E27FC236}">
                <a16:creationId xmlns:a16="http://schemas.microsoft.com/office/drawing/2014/main" id="{ECA3EB0C-4BBA-9362-AC1B-E23840591BF5}"/>
              </a:ext>
            </a:extLst>
          </p:cNvPr>
          <p:cNvPicPr>
            <a:picLocks noChangeAspect="1"/>
          </p:cNvPicPr>
          <p:nvPr/>
        </p:nvPicPr>
        <p:blipFill>
          <a:blip r:embed="rId5"/>
          <a:stretch>
            <a:fillRect/>
          </a:stretch>
        </p:blipFill>
        <p:spPr>
          <a:xfrm>
            <a:off x="6510289" y="2790700"/>
            <a:ext cx="2891887" cy="1956401"/>
          </a:xfrm>
          <a:prstGeom prst="rect">
            <a:avLst/>
          </a:prstGeom>
        </p:spPr>
      </p:pic>
    </p:spTree>
    <p:extLst>
      <p:ext uri="{BB962C8B-B14F-4D97-AF65-F5344CB8AC3E}">
        <p14:creationId xmlns:p14="http://schemas.microsoft.com/office/powerpoint/2010/main" val="253896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11</a:t>
            </a:fld>
            <a:endParaRPr lang="it-IT"/>
          </a:p>
        </p:txBody>
      </p:sp>
      <p:sp>
        <p:nvSpPr>
          <p:cNvPr id="3" name="Google Shape;191;p9">
            <a:extLst>
              <a:ext uri="{FF2B5EF4-FFF2-40B4-BE49-F238E27FC236}">
                <a16:creationId xmlns:a16="http://schemas.microsoft.com/office/drawing/2014/main" id="{1588F201-1CC7-89CE-C564-3136ED8CACE5}"/>
              </a:ext>
            </a:extLst>
          </p:cNvPr>
          <p:cNvSpPr txBox="1"/>
          <p:nvPr/>
        </p:nvSpPr>
        <p:spPr>
          <a:xfrm>
            <a:off x="451065" y="1180408"/>
            <a:ext cx="9000000" cy="26314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Perché devo indicare i dati analitici di 12 mesi del mio impianto di produzione con il periodo di attivazione?</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Per poter aderire alla Comunità Energetica è necessario conoscere la produzione annuale dell’impianto, la sua potenza, il periodo di attivazione e se l’impianto beneficia di incentivi. In questo modo potrà essere verificato l’allineamento tra i consumi di tutti i membri e la produzione di energia degli impianti, per massimizzare i benefici generabili dalla CER</a:t>
            </a:r>
            <a:endParaRPr sz="1200" b="0" i="0" u="none" strike="noStrike" cap="none">
              <a:solidFill>
                <a:schemeClr val="dk1"/>
              </a:solidFill>
              <a:latin typeface="Avenir Next LT Pro"/>
              <a:ea typeface="Arial"/>
              <a:cs typeface="Arial"/>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Non ho a disposizione il riepilogo analitico di 12 mesi del mio impianto di produzione </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I dati di produzione sono reperibili nell'area Clienti del sito web del GSE </a:t>
            </a:r>
            <a:r>
              <a:rPr lang="it-IT" sz="1200" b="0" i="0" u="sng" strike="noStrike" cap="none">
                <a:solidFill>
                  <a:schemeClr val="dk1"/>
                </a:solidFill>
                <a:latin typeface="Avenir Next LT Pro"/>
                <a:ea typeface="Verdana"/>
                <a:cs typeface="Verdana"/>
                <a:sym typeface="Verdana"/>
                <a:hlinkClick r:id="rId3">
                  <a:extLst>
                    <a:ext uri="{A12FA001-AC4F-418D-AE19-62706E023703}">
                      <ahyp:hlinkClr xmlns:ahyp="http://schemas.microsoft.com/office/drawing/2018/hyperlinkcolor" val="tx"/>
                    </a:ext>
                  </a:extLst>
                </a:hlinkClick>
              </a:rPr>
              <a:t>https://www.gse.it</a:t>
            </a:r>
            <a:r>
              <a:rPr lang="it-IT" sz="1200" b="0" i="0" u="none" strike="noStrike" cap="none">
                <a:solidFill>
                  <a:schemeClr val="dk1"/>
                </a:solidFill>
                <a:latin typeface="Avenir Next LT Pro"/>
                <a:ea typeface="Verdana"/>
                <a:cs typeface="Verdana"/>
                <a:sym typeface="Verdana"/>
              </a:rPr>
              <a:t> sotto la voce "Pagamenti/Fatture". Poiché sono servizi in continuo aggiornamento, si consiglia di contattare il numero verde di assistenza Clienti del GSE al numero 800.16.16.16    </a:t>
            </a:r>
            <a:endParaRPr sz="1400" b="0" i="0" u="none" strike="noStrike" cap="none">
              <a:solidFill>
                <a:schemeClr val="dk1"/>
              </a:solidFill>
              <a:latin typeface="Avenir Next LT Pro"/>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pic>
        <p:nvPicPr>
          <p:cNvPr id="7" name="Immagine 6" descr="Immagine che contiene tavolo&#10;&#10;Descrizione generata automaticamente">
            <a:extLst>
              <a:ext uri="{FF2B5EF4-FFF2-40B4-BE49-F238E27FC236}">
                <a16:creationId xmlns:a16="http://schemas.microsoft.com/office/drawing/2014/main" id="{49904256-2FD4-62F5-4887-64AC0DB95062}"/>
              </a:ext>
            </a:extLst>
          </p:cNvPr>
          <p:cNvPicPr>
            <a:picLocks noChangeAspect="1"/>
          </p:cNvPicPr>
          <p:nvPr/>
        </p:nvPicPr>
        <p:blipFill>
          <a:blip r:embed="rId4"/>
          <a:stretch>
            <a:fillRect/>
          </a:stretch>
        </p:blipFill>
        <p:spPr>
          <a:xfrm>
            <a:off x="454719" y="3539066"/>
            <a:ext cx="4657203" cy="1819275"/>
          </a:xfrm>
          <a:prstGeom prst="rect">
            <a:avLst/>
          </a:prstGeom>
        </p:spPr>
      </p:pic>
      <p:pic>
        <p:nvPicPr>
          <p:cNvPr id="8" name="Immagine 7" descr="Immagine che contiene testo, schermata, software, Pagina Web&#10;&#10;Descrizione generata automaticamente">
            <a:extLst>
              <a:ext uri="{FF2B5EF4-FFF2-40B4-BE49-F238E27FC236}">
                <a16:creationId xmlns:a16="http://schemas.microsoft.com/office/drawing/2014/main" id="{5B70B3EC-C18F-2B68-7E02-62AFCC826E28}"/>
              </a:ext>
            </a:extLst>
          </p:cNvPr>
          <p:cNvPicPr>
            <a:picLocks noChangeAspect="1"/>
          </p:cNvPicPr>
          <p:nvPr/>
        </p:nvPicPr>
        <p:blipFill>
          <a:blip r:embed="rId5"/>
          <a:stretch>
            <a:fillRect/>
          </a:stretch>
        </p:blipFill>
        <p:spPr>
          <a:xfrm>
            <a:off x="5860426" y="3542883"/>
            <a:ext cx="3491895" cy="1811638"/>
          </a:xfrm>
          <a:prstGeom prst="rect">
            <a:avLst/>
          </a:prstGeom>
        </p:spPr>
      </p:pic>
    </p:spTree>
    <p:extLst>
      <p:ext uri="{BB962C8B-B14F-4D97-AF65-F5344CB8AC3E}">
        <p14:creationId xmlns:p14="http://schemas.microsoft.com/office/powerpoint/2010/main" val="253777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12</a:t>
            </a:fld>
            <a:endParaRPr lang="it-IT"/>
          </a:p>
        </p:txBody>
      </p:sp>
      <p:sp>
        <p:nvSpPr>
          <p:cNvPr id="4" name="Google Shape;209;p10">
            <a:extLst>
              <a:ext uri="{FF2B5EF4-FFF2-40B4-BE49-F238E27FC236}">
                <a16:creationId xmlns:a16="http://schemas.microsoft.com/office/drawing/2014/main" id="{A91D56E4-1119-7162-8CE7-4E9740839738}"/>
              </a:ext>
            </a:extLst>
          </p:cNvPr>
          <p:cNvSpPr txBox="1"/>
          <p:nvPr/>
        </p:nvSpPr>
        <p:spPr>
          <a:xfrm>
            <a:off x="415925" y="1198751"/>
            <a:ext cx="9000000" cy="295465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t-IT" sz="1200" b="1" dirty="0">
                <a:solidFill>
                  <a:srgbClr val="333399"/>
                </a:solidFill>
                <a:latin typeface="Avenir Next LT Pro"/>
                <a:ea typeface="Verdana"/>
              </a:rPr>
              <a:t>Quali tipologie di impianti FER possono far parte di una CER? Solo gli impianti fotovoltaici? </a:t>
            </a:r>
          </a:p>
          <a:p>
            <a:pPr algn="just"/>
            <a:endParaRPr lang="it-IT" sz="1200" b="1">
              <a:solidFill>
                <a:srgbClr val="333399"/>
              </a:solidFill>
              <a:latin typeface="Avenir Next LT Pro"/>
              <a:ea typeface="Verdana"/>
            </a:endParaRPr>
          </a:p>
          <a:p>
            <a:pPr algn="just"/>
            <a:r>
              <a:rPr lang="it-IT" sz="1200" dirty="0">
                <a:solidFill>
                  <a:schemeClr val="dk1"/>
                </a:solidFill>
                <a:latin typeface="Avenir Next LT Pro"/>
                <a:ea typeface="Verdana"/>
              </a:rPr>
              <a:t>Tutti gli impianti alimentati da fonti rinnovabili possono essere inseriti in una CER come unità di produzione. Sono quindi inclusi gli impianti fotovoltaici, ma può essere inserito nelle CER qualunque tipo di impianto rinnovabile, a titolo esemplificativo e non esaustivo, idroelettrico, eolico, biogas, biomasse solide ecc. </a:t>
            </a:r>
          </a:p>
          <a:p>
            <a:pPr algn="just"/>
            <a:endParaRPr lang="it-IT" sz="1800" b="0" i="0" u="none" strike="noStrike" baseline="0">
              <a:solidFill>
                <a:srgbClr val="000000"/>
              </a:solidFill>
              <a:latin typeface="Calibri" panose="020F0502020204030204" pitchFamily="34" charset="0"/>
            </a:endParaRPr>
          </a:p>
          <a:p>
            <a:pPr algn="just"/>
            <a:r>
              <a:rPr lang="it-IT" sz="1200" b="1" dirty="0">
                <a:solidFill>
                  <a:srgbClr val="333399"/>
                </a:solidFill>
                <a:latin typeface="Avenir Next LT Pro"/>
                <a:ea typeface="Verdana"/>
              </a:rPr>
              <a:t>Quali sono i principali requisiti degli impianti di produzione che possono accedere alle CER? </a:t>
            </a:r>
          </a:p>
          <a:p>
            <a:pPr algn="just"/>
            <a:endParaRPr lang="it-IT" sz="1200" b="1">
              <a:solidFill>
                <a:srgbClr val="333399"/>
              </a:solidFill>
              <a:latin typeface="Avenir Next LT Pro"/>
              <a:ea typeface="Verdana"/>
            </a:endParaRPr>
          </a:p>
          <a:p>
            <a:pPr algn="just"/>
            <a:r>
              <a:rPr lang="it-IT" sz="1200" dirty="0">
                <a:solidFill>
                  <a:schemeClr val="dk1"/>
                </a:solidFill>
                <a:latin typeface="Avenir Next LT Pro"/>
                <a:ea typeface="Verdana"/>
              </a:rPr>
              <a:t>Per poter accedere agli incentivi previsti per le CER gli impianti di produzione da fonte rinnovabile devono avere potenza non superiore a 1 MW. Tali impianti sono generalmente di nuova costruzione, anche se possono far parte di una CER entro 150 giorni dal 24 gennaio 2024, se dimostrano di essere stati realizzati per una futura configurazione CER. Inoltre, ai fini dell’accesso ai benefici previsti dal Decreto di incentivazione, gli impianti non devono beneficiare di altri incentivi sulla produzione di energia elettrica. </a:t>
            </a:r>
          </a:p>
          <a:p>
            <a:pPr algn="just"/>
            <a:endParaRPr lang="it-IT" sz="1800" b="0" i="0" u="none" strike="noStrike" baseline="0">
              <a:solidFill>
                <a:srgbClr val="000000"/>
              </a:solidFill>
              <a:latin typeface="Calibri" panose="020F0502020204030204" pitchFamily="34" charset="0"/>
            </a:endParaRPr>
          </a:p>
          <a:p>
            <a:pPr algn="just"/>
            <a:endParaRPr lang="it-IT" sz="1200" b="1" dirty="0">
              <a:solidFill>
                <a:srgbClr val="333399"/>
              </a:solidFill>
              <a:latin typeface="Avenir Next LT Pro"/>
              <a:ea typeface="Verdana"/>
            </a:endParaRPr>
          </a:p>
        </p:txBody>
      </p:sp>
    </p:spTree>
    <p:extLst>
      <p:ext uri="{BB962C8B-B14F-4D97-AF65-F5344CB8AC3E}">
        <p14:creationId xmlns:p14="http://schemas.microsoft.com/office/powerpoint/2010/main" val="104073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520369D3-D760-BDE0-7C6C-91ED7302A626}"/>
            </a:ext>
          </a:extLst>
        </p:cNvPr>
        <p:cNvGrpSpPr/>
        <p:nvPr/>
      </p:nvGrpSpPr>
      <p:grpSpPr>
        <a:xfrm>
          <a:off x="0" y="0"/>
          <a:ext cx="0" cy="0"/>
          <a:chOff x="0" y="0"/>
          <a:chExt cx="0" cy="0"/>
        </a:xfrm>
      </p:grpSpPr>
      <p:sp>
        <p:nvSpPr>
          <p:cNvPr id="376" name="Google Shape;376;p22">
            <a:extLst>
              <a:ext uri="{FF2B5EF4-FFF2-40B4-BE49-F238E27FC236}">
                <a16:creationId xmlns:a16="http://schemas.microsoft.com/office/drawing/2014/main" id="{F5903533-AD0A-045A-1923-575CD34F2938}"/>
              </a:ext>
            </a:extLst>
          </p:cNvPr>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a:extLst>
              <a:ext uri="{FF2B5EF4-FFF2-40B4-BE49-F238E27FC236}">
                <a16:creationId xmlns:a16="http://schemas.microsoft.com/office/drawing/2014/main" id="{9726E38F-9E3D-46B4-430F-4C0E10E9C6C4}"/>
              </a:ext>
            </a:extLst>
          </p:cNvPr>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A0EE693-0A13-E617-4694-0F705E6B889B}"/>
              </a:ext>
            </a:extLst>
          </p:cNvPr>
          <p:cNvSpPr>
            <a:spLocks noGrp="1"/>
          </p:cNvSpPr>
          <p:nvPr>
            <p:ph type="sldNum" idx="10"/>
          </p:nvPr>
        </p:nvSpPr>
        <p:spPr/>
        <p:txBody>
          <a:bodyPr/>
          <a:lstStyle/>
          <a:p>
            <a:fld id="{00000000-1234-1234-1234-123412341234}" type="slidenum">
              <a:rPr lang="it-IT" smtClean="0"/>
              <a:pPr/>
              <a:t>13</a:t>
            </a:fld>
            <a:endParaRPr lang="it-IT"/>
          </a:p>
        </p:txBody>
      </p:sp>
      <p:sp>
        <p:nvSpPr>
          <p:cNvPr id="3" name="Google Shape;209;p10">
            <a:extLst>
              <a:ext uri="{FF2B5EF4-FFF2-40B4-BE49-F238E27FC236}">
                <a16:creationId xmlns:a16="http://schemas.microsoft.com/office/drawing/2014/main" id="{C711016C-5018-C1BD-8BBD-09DAA52F41E9}"/>
              </a:ext>
            </a:extLst>
          </p:cNvPr>
          <p:cNvSpPr txBox="1"/>
          <p:nvPr/>
        </p:nvSpPr>
        <p:spPr>
          <a:xfrm>
            <a:off x="432000" y="1020648"/>
            <a:ext cx="9000000" cy="26314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it-IT" sz="1200" b="1">
              <a:solidFill>
                <a:srgbClr val="333399"/>
              </a:solidFill>
              <a:latin typeface="Avenir Next LT Pro"/>
              <a:ea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Stop al meccanismo di Scambio sul Posto</a:t>
            </a:r>
          </a:p>
          <a:p>
            <a:endParaRPr lang="it-IT" sz="1200">
              <a:solidFill>
                <a:schemeClr val="dk1"/>
              </a:solidFill>
              <a:latin typeface="Avenir Next LT Pro"/>
              <a:ea typeface="Verdana"/>
            </a:endParaRPr>
          </a:p>
          <a:p>
            <a:pPr algn="just"/>
            <a:r>
              <a:rPr lang="it-IT" sz="1200">
                <a:solidFill>
                  <a:schemeClr val="dk1"/>
                </a:solidFill>
                <a:latin typeface="Avenir Next LT Pro"/>
                <a:ea typeface="Verdana"/>
              </a:rPr>
              <a:t>Le domande di connessione presentate con indicato regime di Scambio sul Posto, qualora queste non fossero attivate entro il 29/05/2025, salvo diverso avviso da parte del richiedente, al 30/05/2025 E-distribuzione provvederà d’ufficio alle modifiche delle stesse finalizzate alla attivazione con regime commerciale "Cessione parziale ritiro dedicato" necessaria per poter accedere alla convenzione di Ritiro Dedicato (RID) con applicazione del prezzo orario (PO).</a:t>
            </a:r>
          </a:p>
          <a:p>
            <a:pPr algn="just"/>
            <a:endParaRPr lang="it-IT" sz="1200">
              <a:solidFill>
                <a:schemeClr val="dk1"/>
              </a:solidFill>
              <a:latin typeface="Avenir Next LT Pro"/>
              <a:ea typeface="Verdana"/>
            </a:endParaRPr>
          </a:p>
          <a:p>
            <a:pPr algn="just"/>
            <a:r>
              <a:rPr lang="it-IT" sz="1200">
                <a:solidFill>
                  <a:schemeClr val="dk1"/>
                </a:solidFill>
                <a:latin typeface="Avenir Next LT Pro"/>
                <a:ea typeface="Verdana"/>
              </a:rPr>
              <a:t>I richiedenti potranno comunque comunicare una differente scelta prima dell’attivazione, in questo caso per il prosieguo delle pratiche di connessione potrebbe essere necessario apportare alcune modifiche, per esempio l’installazione di misuratori di produzione M2 nel caso si scelga di aderire a forme di condivisione dell’energia elettrica immessa in rete (es. CER).</a:t>
            </a:r>
          </a:p>
          <a:p>
            <a:endParaRPr lang="it-IT" sz="1200" b="1">
              <a:solidFill>
                <a:srgbClr val="333399"/>
              </a:solidFill>
              <a:latin typeface="Avenir Next LT Pro"/>
              <a:ea typeface="Verdana"/>
            </a:endParaRPr>
          </a:p>
          <a:p>
            <a:pPr marL="0" marR="0" lvl="0" indent="0" algn="just" rtl="0">
              <a:lnSpc>
                <a:spcPct val="100000"/>
              </a:lnSpc>
              <a:spcBef>
                <a:spcPts val="0"/>
              </a:spcBef>
              <a:spcAft>
                <a:spcPts val="0"/>
              </a:spcAft>
              <a:buClr>
                <a:srgbClr val="000000"/>
              </a:buClr>
              <a:buSzPts val="1200"/>
              <a:buFont typeface="Arial"/>
              <a:buNone/>
            </a:pPr>
            <a:endParaRPr lang="it-IT" sz="1200" b="1">
              <a:solidFill>
                <a:srgbClr val="333399"/>
              </a:solidFill>
              <a:latin typeface="Avenir Next LT Pro"/>
              <a:ea typeface="Verdana"/>
              <a:cs typeface="Verdana"/>
              <a:sym typeface="Verdana"/>
            </a:endParaRPr>
          </a:p>
          <a:p>
            <a:pPr marL="0" marR="0" lvl="0" indent="0" algn="just" rtl="0">
              <a:lnSpc>
                <a:spcPct val="100000"/>
              </a:lnSpc>
              <a:spcBef>
                <a:spcPts val="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
        <p:nvSpPr>
          <p:cNvPr id="5" name="Google Shape;209;p10">
            <a:extLst>
              <a:ext uri="{FF2B5EF4-FFF2-40B4-BE49-F238E27FC236}">
                <a16:creationId xmlns:a16="http://schemas.microsoft.com/office/drawing/2014/main" id="{980C7145-FED9-1B6F-B34B-8697F6E1D500}"/>
              </a:ext>
            </a:extLst>
          </p:cNvPr>
          <p:cNvSpPr txBox="1"/>
          <p:nvPr/>
        </p:nvSpPr>
        <p:spPr>
          <a:xfrm>
            <a:off x="415925" y="3431823"/>
            <a:ext cx="9000000" cy="212365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it-IT" sz="1200" b="1" dirty="0">
              <a:solidFill>
                <a:srgbClr val="333399"/>
              </a:solidFill>
              <a:latin typeface="Avenir Next LT Pro"/>
              <a:ea typeface="Verdana"/>
            </a:endParaRPr>
          </a:p>
          <a:p>
            <a:pPr algn="just"/>
            <a:endParaRPr lang="it-IT" sz="1200">
              <a:solidFill>
                <a:srgbClr val="FF0000"/>
              </a:solidFill>
              <a:latin typeface="Avenir Next LT Pro"/>
              <a:ea typeface="Verdana"/>
            </a:endParaRPr>
          </a:p>
          <a:p>
            <a:pPr algn="just"/>
            <a:r>
              <a:rPr lang="it-IT" sz="1200" b="1" dirty="0">
                <a:solidFill>
                  <a:srgbClr val="333399"/>
                </a:solidFill>
                <a:latin typeface="Avenir Next LT Pro"/>
                <a:ea typeface="Verdana"/>
              </a:rPr>
              <a:t>È possibile inserire in una CER un sistema di accumulo? </a:t>
            </a:r>
          </a:p>
          <a:p>
            <a:pPr algn="just"/>
            <a:endParaRPr lang="it-IT" sz="1200">
              <a:solidFill>
                <a:schemeClr val="dk1"/>
              </a:solidFill>
              <a:latin typeface="Avenir Next LT Pro"/>
              <a:ea typeface="Verdana"/>
            </a:endParaRPr>
          </a:p>
          <a:p>
            <a:pPr algn="just"/>
            <a:r>
              <a:rPr lang="it-IT" sz="1200" dirty="0">
                <a:solidFill>
                  <a:schemeClr val="dk1"/>
                </a:solidFill>
                <a:latin typeface="Avenir Next LT Pro"/>
                <a:ea typeface="Verdana"/>
              </a:rPr>
              <a:t>Sì, è possibile. L’energia accumulata viene considerata, tramite appositi algoritmi, come energia condivisa all’interno della CER e quindi incentivata. </a:t>
            </a:r>
          </a:p>
          <a:p>
            <a:pPr algn="just"/>
            <a:endParaRPr lang="it-IT" sz="1800" b="0" i="0" u="none" strike="noStrike" baseline="0">
              <a:solidFill>
                <a:srgbClr val="000000"/>
              </a:solidFill>
              <a:latin typeface="Calibri" panose="020F0502020204030204" pitchFamily="34" charset="0"/>
            </a:endParaRPr>
          </a:p>
          <a:p>
            <a:pPr algn="just"/>
            <a:r>
              <a:rPr lang="it-IT" sz="1200" b="1" dirty="0">
                <a:solidFill>
                  <a:srgbClr val="333399"/>
                </a:solidFill>
                <a:latin typeface="Avenir Next LT Pro"/>
                <a:ea typeface="Verdana"/>
              </a:rPr>
              <a:t>Una colonnina per la ricarica di veicoli elettrici può appartenere a una CER? </a:t>
            </a:r>
          </a:p>
          <a:p>
            <a:pPr algn="just"/>
            <a:endParaRPr lang="it-IT" sz="1200">
              <a:solidFill>
                <a:schemeClr val="dk1"/>
              </a:solidFill>
              <a:latin typeface="Avenir Next LT Pro"/>
              <a:ea typeface="Verdana"/>
            </a:endParaRPr>
          </a:p>
          <a:p>
            <a:pPr algn="just"/>
            <a:r>
              <a:rPr lang="it-IT" sz="1200" dirty="0">
                <a:solidFill>
                  <a:schemeClr val="dk1"/>
                </a:solidFill>
                <a:latin typeface="Avenir Next LT Pro"/>
                <a:ea typeface="Verdana"/>
              </a:rPr>
              <a:t>Sì, in una CER possono essere presenti anche infrastrutture di ricarica per veicoli elettrici e l’energia assorbita per la ricarica di autoveicolo, tramite appositi algoritmi, viene considerata dal GSE ai fini del calcolo dell’energia condivisa all’interno della CER. </a:t>
            </a:r>
            <a:endParaRPr sz="1200" dirty="0">
              <a:solidFill>
                <a:schemeClr val="dk1"/>
              </a:solidFill>
              <a:latin typeface="Avenir Next LT Pro"/>
              <a:ea typeface="Verdana"/>
              <a:sym typeface="Lexend"/>
            </a:endParaRPr>
          </a:p>
        </p:txBody>
      </p:sp>
    </p:spTree>
    <p:extLst>
      <p:ext uri="{BB962C8B-B14F-4D97-AF65-F5344CB8AC3E}">
        <p14:creationId xmlns:p14="http://schemas.microsoft.com/office/powerpoint/2010/main" val="60029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14</a:t>
            </a:fld>
            <a:endParaRPr lang="it-IT"/>
          </a:p>
        </p:txBody>
      </p:sp>
      <p:sp>
        <p:nvSpPr>
          <p:cNvPr id="3" name="Google Shape;209;p10">
            <a:extLst>
              <a:ext uri="{FF2B5EF4-FFF2-40B4-BE49-F238E27FC236}">
                <a16:creationId xmlns:a16="http://schemas.microsoft.com/office/drawing/2014/main" id="{818C0189-38F7-79B4-B03B-FFEC6DB4E022}"/>
              </a:ext>
            </a:extLst>
          </p:cNvPr>
          <p:cNvSpPr txBox="1"/>
          <p:nvPr/>
        </p:nvSpPr>
        <p:spPr>
          <a:xfrm>
            <a:off x="432000" y="1020648"/>
            <a:ext cx="9000000" cy="241604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it-IT" sz="1200" b="1" dirty="0">
              <a:solidFill>
                <a:srgbClr val="333399"/>
              </a:solidFill>
              <a:latin typeface="Avenir Next LT Pro"/>
              <a:ea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dirty="0">
                <a:solidFill>
                  <a:srgbClr val="333399"/>
                </a:solidFill>
                <a:latin typeface="Avenir Next LT Pro"/>
                <a:ea typeface="Verdana"/>
                <a:cs typeface="Verdana"/>
                <a:sym typeface="Verdana"/>
              </a:rPr>
              <a:t>Ho un impianto fotovoltaico già installato e desidero potenziarlo</a:t>
            </a:r>
            <a:endParaRPr lang="it-IT" sz="1400" b="0" i="0" u="none" strike="noStrike" cap="none" dirty="0">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dirty="0">
                <a:solidFill>
                  <a:schemeClr val="dk1"/>
                </a:solidFill>
                <a:latin typeface="Avenir Next LT Pro"/>
                <a:ea typeface="Verdana"/>
                <a:cs typeface="Verdana"/>
                <a:sym typeface="Verdana"/>
              </a:rPr>
              <a:t>La manifestazione di interesse va compilata con tutte le informazioni tecniche relative all’impianto esistente e già installato nel caso di potenziamento in atto o previsto il medesimo andrà segnalato successivamente alla sua entrata in esercizio inviando una mail contenente le nuove caratteristiche all'indirizzo: </a:t>
            </a:r>
            <a:r>
              <a:rPr lang="it-IT" sz="1200" b="1" i="0" u="none" strike="noStrike" cap="none" dirty="0">
                <a:solidFill>
                  <a:srgbClr val="0070C0"/>
                </a:solidFill>
                <a:latin typeface="Avenir Next LT Pro"/>
                <a:ea typeface="Verdana"/>
                <a:cs typeface="Verdana"/>
                <a:sym typeface="Verdana"/>
                <a:hlinkClick r:id="rId3">
                  <a:extLst>
                    <a:ext uri="{A12FA001-AC4F-418D-AE19-62706E023703}">
                      <ahyp:hlinkClr xmlns:ahyp="http://schemas.microsoft.com/office/drawing/2018/hyperlinkcolor" val="tx"/>
                    </a:ext>
                  </a:extLst>
                </a:hlinkClick>
              </a:rPr>
              <a:t>amministrativo.ufficiotecnico@comune.commezzadura.tn.it</a:t>
            </a:r>
            <a:r>
              <a:rPr lang="it-IT" sz="1200" b="1" i="0" u="none" strike="noStrike" cap="none" dirty="0">
                <a:solidFill>
                  <a:srgbClr val="0070C0"/>
                </a:solidFill>
                <a:latin typeface="Avenir Next LT Pro"/>
                <a:ea typeface="Verdana"/>
                <a:cs typeface="Verdana"/>
                <a:sym typeface="Verdana"/>
              </a:rPr>
              <a:t> </a:t>
            </a:r>
            <a:endParaRPr lang="it-IT" sz="1200" b="1" dirty="0">
              <a:solidFill>
                <a:srgbClr val="0070C0"/>
              </a:solidFill>
              <a:highlight>
                <a:srgbClr val="FFFF00"/>
              </a:highlight>
              <a:latin typeface="Avenir Next LT Pro"/>
            </a:endParaRPr>
          </a:p>
          <a:p>
            <a:pPr marL="0" marR="0" lvl="0" indent="0" algn="just" rtl="0">
              <a:lnSpc>
                <a:spcPct val="100000"/>
              </a:lnSpc>
              <a:spcBef>
                <a:spcPts val="600"/>
              </a:spcBef>
              <a:spcAft>
                <a:spcPts val="0"/>
              </a:spcAft>
              <a:buClr>
                <a:srgbClr val="000000"/>
              </a:buClr>
              <a:buSzPts val="1200"/>
              <a:buFont typeface="Arial"/>
              <a:buNone/>
            </a:pPr>
            <a:endParaRPr lang="it-IT" sz="1200" dirty="0">
              <a:solidFill>
                <a:srgbClr val="202124"/>
              </a:solidFill>
              <a:latin typeface="Avenir Next LT Pro"/>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dirty="0">
                <a:solidFill>
                  <a:schemeClr val="dk1"/>
                </a:solidFill>
                <a:latin typeface="Avenir Next LT Pro"/>
                <a:ea typeface="Verdana"/>
                <a:cs typeface="Verdana"/>
                <a:sym typeface="Verdana"/>
              </a:rPr>
              <a:t>Nuova Potenza Installata</a:t>
            </a:r>
            <a:endParaRPr lang="it-IT" sz="1400" b="0" i="0" u="none" strike="noStrike" cap="none" dirty="0">
              <a:solidFill>
                <a:schemeClr val="dk1"/>
              </a:solidFill>
              <a:latin typeface="Avenir Next LT Pro"/>
              <a:ea typeface="Arial"/>
              <a:cs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dirty="0">
                <a:solidFill>
                  <a:schemeClr val="dk1"/>
                </a:solidFill>
                <a:latin typeface="Avenir Next LT Pro"/>
                <a:ea typeface="Verdana"/>
                <a:cs typeface="Verdana"/>
                <a:sym typeface="Verdana"/>
              </a:rPr>
              <a:t>Giorno mese e anno di installazione della nuova potenza</a:t>
            </a:r>
            <a:endParaRPr lang="it-IT" sz="1200" b="0" i="0" u="none" strike="noStrike" cap="none" dirty="0">
              <a:solidFill>
                <a:schemeClr val="dk1"/>
              </a:solidFill>
              <a:latin typeface="Verdana"/>
              <a:ea typeface="Verdana"/>
              <a:cs typeface="Verdana"/>
              <a:sym typeface="Verdana"/>
            </a:endParaRPr>
          </a:p>
          <a:p>
            <a:endParaRPr lang="it-IT" sz="1200" b="1" dirty="0">
              <a:solidFill>
                <a:srgbClr val="333399"/>
              </a:solidFill>
              <a:latin typeface="Avenir Next LT Pro"/>
              <a:ea typeface="Verdana"/>
            </a:endParaRPr>
          </a:p>
          <a:p>
            <a:pPr algn="just"/>
            <a:endParaRPr lang="it-IT" sz="1200" dirty="0">
              <a:solidFill>
                <a:schemeClr val="dk1"/>
              </a:solidFill>
              <a:latin typeface="Avenir Next LT Pro"/>
              <a:ea typeface="Verdana"/>
              <a:sym typeface="Verdana"/>
            </a:endParaRPr>
          </a:p>
          <a:p>
            <a:pPr marL="0" marR="0" lvl="0" indent="0" algn="just" rtl="0">
              <a:lnSpc>
                <a:spcPct val="100000"/>
              </a:lnSpc>
              <a:spcBef>
                <a:spcPts val="0"/>
              </a:spcBef>
              <a:spcAft>
                <a:spcPts val="0"/>
              </a:spcAft>
              <a:buClr>
                <a:srgbClr val="000000"/>
              </a:buClr>
              <a:buSzPts val="1200"/>
              <a:buFont typeface="Arial"/>
              <a:buNone/>
            </a:pPr>
            <a:endParaRPr lang="it-IT" sz="1200" b="1" dirty="0">
              <a:solidFill>
                <a:srgbClr val="333399"/>
              </a:solidFill>
              <a:latin typeface="Avenir Next LT Pro"/>
              <a:ea typeface="Verdana"/>
              <a:cs typeface="Verdana"/>
              <a:sym typeface="Verdana"/>
            </a:endParaRPr>
          </a:p>
          <a:p>
            <a:pPr marL="0" marR="0" lvl="0" indent="0" algn="just" rtl="0">
              <a:lnSpc>
                <a:spcPct val="100000"/>
              </a:lnSpc>
              <a:spcBef>
                <a:spcPts val="0"/>
              </a:spcBef>
              <a:spcAft>
                <a:spcPts val="600"/>
              </a:spcAft>
              <a:buClr>
                <a:schemeClr val="dk1"/>
              </a:buClr>
              <a:buSzPts val="1100"/>
              <a:buFont typeface="Arial"/>
              <a:buNone/>
            </a:pPr>
            <a:endParaRPr sz="1000" b="0" i="0" u="none" strike="noStrike" cap="none" dirty="0">
              <a:solidFill>
                <a:schemeClr val="dk1"/>
              </a:solidFill>
              <a:latin typeface="Lexend"/>
              <a:ea typeface="Lexend"/>
              <a:cs typeface="Lexend"/>
              <a:sym typeface="Lexend"/>
            </a:endParaRPr>
          </a:p>
        </p:txBody>
      </p:sp>
    </p:spTree>
    <p:extLst>
      <p:ext uri="{BB962C8B-B14F-4D97-AF65-F5344CB8AC3E}">
        <p14:creationId xmlns:p14="http://schemas.microsoft.com/office/powerpoint/2010/main" val="63392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15</a:t>
            </a:fld>
            <a:endParaRPr lang="it-IT"/>
          </a:p>
        </p:txBody>
      </p:sp>
      <p:sp>
        <p:nvSpPr>
          <p:cNvPr id="3" name="Google Shape;209;p10">
            <a:extLst>
              <a:ext uri="{FF2B5EF4-FFF2-40B4-BE49-F238E27FC236}">
                <a16:creationId xmlns:a16="http://schemas.microsoft.com/office/drawing/2014/main" id="{818C0189-38F7-79B4-B03B-FFEC6DB4E022}"/>
              </a:ext>
            </a:extLst>
          </p:cNvPr>
          <p:cNvSpPr txBox="1"/>
          <p:nvPr/>
        </p:nvSpPr>
        <p:spPr>
          <a:xfrm>
            <a:off x="415925" y="1233146"/>
            <a:ext cx="9000000" cy="304698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t-IT" sz="1200" b="1">
                <a:solidFill>
                  <a:srgbClr val="333399"/>
                </a:solidFill>
                <a:latin typeface="Avenir Next LT Pro"/>
                <a:ea typeface="Verdana"/>
              </a:rPr>
              <a:t>Un soggetto può appartenere a due diverse CER? </a:t>
            </a:r>
          </a:p>
          <a:p>
            <a:pPr algn="just"/>
            <a:endParaRPr lang="it-IT" sz="1200">
              <a:solidFill>
                <a:schemeClr val="dk1"/>
              </a:solidFill>
              <a:latin typeface="Avenir Next LT Pro"/>
              <a:ea typeface="Verdana"/>
            </a:endParaRPr>
          </a:p>
          <a:p>
            <a:pPr algn="just"/>
            <a:r>
              <a:rPr lang="it-IT" sz="1200">
                <a:solidFill>
                  <a:schemeClr val="dk1"/>
                </a:solidFill>
                <a:latin typeface="Avenir Next LT Pro"/>
                <a:ea typeface="Verdana"/>
              </a:rPr>
              <a:t>No, gli impianti di produzione alimentati da fonti rinnovabili e le singole utenze di consumo di clienti finali possono appartenere ad una sola CER. </a:t>
            </a:r>
          </a:p>
          <a:p>
            <a:pPr algn="just"/>
            <a:r>
              <a:rPr lang="it-IT" sz="1200">
                <a:solidFill>
                  <a:schemeClr val="dk1"/>
                </a:solidFill>
                <a:latin typeface="Avenir Next LT Pro"/>
                <a:ea typeface="Verdana"/>
              </a:rPr>
              <a:t>È possibile, tuttavia che uno stesso soggetto possa appartenere a due diverse CER con distinte utenze di consumo o impianti di produzione nella propria titolarità. </a:t>
            </a:r>
          </a:p>
          <a:p>
            <a:pPr algn="just"/>
            <a:endParaRPr lang="it-IT" sz="1800" b="0" i="0" u="none" strike="noStrike" baseline="0">
              <a:solidFill>
                <a:srgbClr val="000000"/>
              </a:solidFill>
              <a:latin typeface="Calibri" panose="020F0502020204030204" pitchFamily="34" charset="0"/>
            </a:endParaRPr>
          </a:p>
          <a:p>
            <a:pPr algn="just"/>
            <a:r>
              <a:rPr lang="it-IT" sz="1200" b="1">
                <a:solidFill>
                  <a:srgbClr val="333399"/>
                </a:solidFill>
                <a:latin typeface="Avenir Next LT Pro"/>
                <a:ea typeface="Verdana"/>
              </a:rPr>
              <a:t>I centri commerciali possono associarsi come gruppo di </a:t>
            </a:r>
            <a:r>
              <a:rPr lang="it-IT" sz="1200" b="1" err="1">
                <a:solidFill>
                  <a:srgbClr val="333399"/>
                </a:solidFill>
                <a:latin typeface="Avenir Next LT Pro"/>
                <a:ea typeface="Verdana"/>
              </a:rPr>
              <a:t>autoconsumatori</a:t>
            </a:r>
            <a:r>
              <a:rPr lang="it-IT" sz="1200" b="1">
                <a:solidFill>
                  <a:srgbClr val="333399"/>
                </a:solidFill>
                <a:latin typeface="Avenir Next LT Pro"/>
                <a:ea typeface="Verdana"/>
              </a:rPr>
              <a:t>? </a:t>
            </a:r>
          </a:p>
          <a:p>
            <a:pPr algn="just"/>
            <a:endParaRPr lang="it-IT" sz="1200">
              <a:solidFill>
                <a:schemeClr val="dk1"/>
              </a:solidFill>
              <a:latin typeface="Avenir Next LT Pro"/>
              <a:ea typeface="Verdana"/>
            </a:endParaRPr>
          </a:p>
          <a:p>
            <a:pPr algn="just"/>
            <a:r>
              <a:rPr lang="it-IT" sz="1200">
                <a:solidFill>
                  <a:schemeClr val="dk1"/>
                </a:solidFill>
                <a:latin typeface="Avenir Next LT Pro"/>
                <a:ea typeface="Verdana"/>
              </a:rPr>
              <a:t>Si. I produttori e i clienti finali del centro commerciale possono associarsi come gruppo di </a:t>
            </a:r>
            <a:r>
              <a:rPr lang="it-IT" sz="1200" err="1">
                <a:solidFill>
                  <a:schemeClr val="dk1"/>
                </a:solidFill>
                <a:latin typeface="Avenir Next LT Pro"/>
                <a:ea typeface="Verdana"/>
              </a:rPr>
              <a:t>autoconsumatori</a:t>
            </a:r>
            <a:r>
              <a:rPr lang="it-IT" sz="1200">
                <a:solidFill>
                  <a:schemeClr val="dk1"/>
                </a:solidFill>
                <a:latin typeface="Avenir Next LT Pro"/>
                <a:ea typeface="Verdana"/>
              </a:rPr>
              <a:t>. La richiesta di accesso agli incentivi potrà essere presentata da uno dei soggetti facenti parte della configurazione oppure da soggetti costituiti per la gestione degli spazi e servizi comuni (quale ad esempio consorzi)</a:t>
            </a:r>
          </a:p>
          <a:p>
            <a:pPr algn="just"/>
            <a:endParaRPr lang="it-IT" sz="1200">
              <a:solidFill>
                <a:schemeClr val="dk1"/>
              </a:solidFill>
              <a:latin typeface="Avenir Next LT Pro"/>
              <a:ea typeface="Verdana"/>
              <a:sym typeface="Lexend"/>
            </a:endParaRPr>
          </a:p>
          <a:p>
            <a:pPr algn="just"/>
            <a:r>
              <a:rPr lang="it-IT" sz="1200">
                <a:solidFill>
                  <a:schemeClr val="dk1"/>
                </a:solidFill>
                <a:latin typeface="Avenir Next LT Pro"/>
                <a:ea typeface="Verdana"/>
              </a:rPr>
              <a:t>Un gruppo di </a:t>
            </a:r>
            <a:r>
              <a:rPr lang="it-IT" sz="1200" err="1">
                <a:solidFill>
                  <a:schemeClr val="dk1"/>
                </a:solidFill>
                <a:latin typeface="Avenir Next LT Pro"/>
                <a:ea typeface="Verdana"/>
              </a:rPr>
              <a:t>autoconsumatori</a:t>
            </a:r>
            <a:r>
              <a:rPr lang="it-IT" sz="1200">
                <a:solidFill>
                  <a:schemeClr val="dk1"/>
                </a:solidFill>
                <a:latin typeface="Avenir Next LT Pro"/>
                <a:ea typeface="Verdana"/>
              </a:rPr>
              <a:t> di energia rinnovabile è un insieme di almeno due </a:t>
            </a:r>
            <a:r>
              <a:rPr lang="it-IT" sz="1200" err="1">
                <a:solidFill>
                  <a:schemeClr val="dk1"/>
                </a:solidFill>
                <a:latin typeface="Avenir Next LT Pro"/>
                <a:ea typeface="Verdana"/>
              </a:rPr>
              <a:t>autoconsumatori</a:t>
            </a:r>
            <a:r>
              <a:rPr lang="it-IT" sz="1200">
                <a:solidFill>
                  <a:schemeClr val="dk1"/>
                </a:solidFill>
                <a:latin typeface="Avenir Next LT Pro"/>
                <a:ea typeface="Verdana"/>
              </a:rPr>
              <a:t> che si associano per condividere l’energia elettrica prodotta dall’impianto di produzione da fonte rinnovabile e che si trovano nello stesso edificio (ad esempio i condòmini facenti parte di un condominio in cui è installato un impianto fotovoltaico). </a:t>
            </a:r>
            <a:endParaRPr sz="1200">
              <a:solidFill>
                <a:schemeClr val="dk1"/>
              </a:solidFill>
              <a:latin typeface="Avenir Next LT Pro"/>
              <a:ea typeface="Verdana"/>
              <a:sym typeface="Lexend"/>
            </a:endParaRPr>
          </a:p>
        </p:txBody>
      </p:sp>
    </p:spTree>
    <p:extLst>
      <p:ext uri="{BB962C8B-B14F-4D97-AF65-F5344CB8AC3E}">
        <p14:creationId xmlns:p14="http://schemas.microsoft.com/office/powerpoint/2010/main" val="115740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Documenti e Allegati </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16</a:t>
            </a:fld>
            <a:endParaRPr lang="it-IT"/>
          </a:p>
        </p:txBody>
      </p:sp>
      <p:sp>
        <p:nvSpPr>
          <p:cNvPr id="3" name="Google Shape;224;p11">
            <a:extLst>
              <a:ext uri="{FF2B5EF4-FFF2-40B4-BE49-F238E27FC236}">
                <a16:creationId xmlns:a16="http://schemas.microsoft.com/office/drawing/2014/main" id="{14D64A1C-EEBC-CDA7-BE37-2766CCB979A8}"/>
              </a:ext>
            </a:extLst>
          </p:cNvPr>
          <p:cNvSpPr txBox="1"/>
          <p:nvPr/>
        </p:nvSpPr>
        <p:spPr>
          <a:xfrm>
            <a:off x="411081" y="1230393"/>
            <a:ext cx="9000000" cy="2754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È obbligatorio allegare la carta d’identità? </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Si, perché l’istanza al GSE per l’attivazione della CER deve contenere in allegato i documenti di identità dei partecipanti alla Comunità Energetica</a:t>
            </a:r>
            <a:endParaRPr sz="1200" b="0"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Non riesco ad allegare, il documento di identità in formato jpg</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chemeClr val="dk1"/>
              </a:buClr>
              <a:buSzPts val="1100"/>
              <a:buFont typeface="Arial"/>
              <a:buNone/>
            </a:pPr>
            <a:r>
              <a:rPr lang="it-IT" sz="1200" b="0" i="0" u="none" strike="noStrike" cap="none">
                <a:solidFill>
                  <a:schemeClr val="dk1"/>
                </a:solidFill>
                <a:latin typeface="Avenir Next LT Pro"/>
                <a:ea typeface="Verdana"/>
                <a:cs typeface="Verdana"/>
                <a:sym typeface="Verdana"/>
              </a:rPr>
              <a:t>Verificare che le limitazioni agli allegati non siano state superate:</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Si può allegare un solo file</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Il file può avere dimensione massima di 20 MB</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Il file deve avere uno dei seguenti formati: rtf, pdf, doc, docx, </a:t>
            </a:r>
            <a:r>
              <a:rPr lang="it-IT" sz="1200" b="0" i="0" u="none" strike="noStrike" cap="none" err="1">
                <a:solidFill>
                  <a:schemeClr val="dk1"/>
                </a:solidFill>
                <a:latin typeface="Avenir Next LT Pro"/>
                <a:ea typeface="Verdana"/>
                <a:cs typeface="Verdana"/>
                <a:sym typeface="Verdana"/>
              </a:rPr>
              <a:t>odt</a:t>
            </a:r>
            <a:r>
              <a:rPr lang="it-IT" sz="1200" b="0" i="0" u="none" strike="noStrike" cap="none">
                <a:solidFill>
                  <a:schemeClr val="dk1"/>
                </a:solidFill>
                <a:latin typeface="Avenir Next LT Pro"/>
                <a:ea typeface="Verdana"/>
                <a:cs typeface="Verdana"/>
                <a:sym typeface="Verdana"/>
              </a:rPr>
              <a:t>, jpg, png</a:t>
            </a:r>
            <a:endParaRPr sz="1400" b="0" i="0" u="none" strike="noStrike" cap="none">
              <a:solidFill>
                <a:schemeClr val="dk1"/>
              </a:solidFill>
              <a:latin typeface="Avenir Next LT Pro"/>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Tree>
    <p:extLst>
      <p:ext uri="{BB962C8B-B14F-4D97-AF65-F5344CB8AC3E}">
        <p14:creationId xmlns:p14="http://schemas.microsoft.com/office/powerpoint/2010/main" val="195434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Immobili e Catasto</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17</a:t>
            </a:fld>
            <a:endParaRPr lang="it-IT"/>
          </a:p>
        </p:txBody>
      </p:sp>
      <p:sp>
        <p:nvSpPr>
          <p:cNvPr id="4" name="Google Shape;239;p12">
            <a:extLst>
              <a:ext uri="{FF2B5EF4-FFF2-40B4-BE49-F238E27FC236}">
                <a16:creationId xmlns:a16="http://schemas.microsoft.com/office/drawing/2014/main" id="{FBE81171-C79A-8FF4-F08D-A5476EA7530F}"/>
              </a:ext>
            </a:extLst>
          </p:cNvPr>
          <p:cNvSpPr txBox="1"/>
          <p:nvPr/>
        </p:nvSpPr>
        <p:spPr>
          <a:xfrm>
            <a:off x="411081" y="1040449"/>
            <a:ext cx="9000000" cy="486287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Perché devo indicare i dati catastali delle mie proprietà?</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Perché la Legge Finanziaria 2005 (n. 311 30/12/2004), stabilisce che le società che erogano servizi pubblici, e quindi anche il GSE che si occuperà di attivare la Comunità Energetica, sono tenute a raccogliere e successivamente comunicare all'Anagrafe Tributaria i dati catastali degli immobili presso i quali sono attive le forniture che hanno aderito alla Comunità Energetica</a:t>
            </a:r>
            <a:endParaRPr sz="1200" b="0" i="0" u="none" strike="noStrike" cap="none">
              <a:solidFill>
                <a:schemeClr val="dk1"/>
              </a:solidFill>
              <a:latin typeface="Avenir Next LT Pro"/>
              <a:ea typeface="Arial"/>
              <a:cs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I dati catastali sono i dati principali di un immobile. Sono contenuti nella visura catastale, nell’atto di proprietà della casa, nel contratto di affitto e in tutti i contratti di fornitura attivi (luce, acqua e gas), nella denuncia di successione, nella comunicazioni TARI e IMU inviate al Comune di appartenenza. I dati della visura di un immobile da comunicare nella Manifestazione di Interesse sono: </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a:solidFill>
                  <a:schemeClr val="dk1"/>
                </a:solidFill>
                <a:latin typeface="Avenir Next LT Pro"/>
                <a:ea typeface="Verdana"/>
                <a:cs typeface="Verdana"/>
                <a:sym typeface="Verdana"/>
              </a:rPr>
              <a:t>sezione urbana</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a:solidFill>
                  <a:schemeClr val="dk1"/>
                </a:solidFill>
                <a:latin typeface="Avenir Next LT Pro"/>
                <a:ea typeface="Verdana"/>
                <a:cs typeface="Verdana"/>
                <a:sym typeface="Verdana"/>
              </a:rPr>
              <a:t>foglio</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a:solidFill>
                  <a:schemeClr val="dk1"/>
                </a:solidFill>
                <a:latin typeface="Avenir Next LT Pro"/>
                <a:ea typeface="Verdana"/>
                <a:cs typeface="Verdana"/>
                <a:sym typeface="Verdana"/>
              </a:rPr>
              <a:t>particella</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0"/>
              </a:spcBef>
              <a:spcAft>
                <a:spcPts val="0"/>
              </a:spcAft>
              <a:buClr>
                <a:srgbClr val="000000"/>
              </a:buClr>
              <a:buSzPts val="1200"/>
              <a:buFont typeface="Noto Sans Symbols"/>
              <a:buChar char="▪"/>
            </a:pPr>
            <a:r>
              <a:rPr lang="it-IT" sz="1200" b="0" i="0" u="none" strike="noStrike" cap="none">
                <a:solidFill>
                  <a:schemeClr val="dk1"/>
                </a:solidFill>
                <a:latin typeface="Avenir Next LT Pro"/>
                <a:ea typeface="Verdana"/>
                <a:cs typeface="Verdana"/>
                <a:sym typeface="Verdana"/>
              </a:rPr>
              <a:t>subalterno</a:t>
            </a:r>
            <a:endParaRPr sz="1200" b="0" i="0" u="none" strike="noStrike" cap="none">
              <a:solidFill>
                <a:schemeClr val="dk1"/>
              </a:solidFill>
              <a:latin typeface="Avenir Next LT Pro"/>
              <a:ea typeface="Arial"/>
              <a:cs typeface="Arial"/>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Nel nostro condominio disponiamo di un lastrico solare appartenente a tutti, possiamo metterlo a disposizione per un impianto?</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chemeClr val="dk1"/>
              </a:buClr>
              <a:buSzPts val="1100"/>
              <a:buFont typeface="Arial"/>
              <a:buNone/>
            </a:pPr>
            <a:r>
              <a:rPr lang="it-IT" sz="1200" b="0" i="0" u="none" strike="noStrike" cap="none">
                <a:solidFill>
                  <a:schemeClr val="dk1"/>
                </a:solidFill>
                <a:latin typeface="Avenir Next LT Pro"/>
                <a:ea typeface="Verdana"/>
                <a:cs typeface="Verdana"/>
                <a:sym typeface="Verdana"/>
              </a:rPr>
              <a:t>Si, se la decisione è stata approvata da un'assemblea condominiale; in questo caso è sufficiente selezionare la risposta “Si” nell’apposita domanda. In una fase successiva il nostro ufficio tecnico avvierà delle indagini più approfondite inerenti lo spazio comune</a:t>
            </a:r>
            <a:endParaRPr sz="1200" b="0" i="0" u="none" strike="noStrike" cap="none">
              <a:solidFill>
                <a:schemeClr val="dk1"/>
              </a:solidFill>
              <a:latin typeface="Avenir Next LT Pro"/>
              <a:ea typeface="Arial"/>
              <a:cs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333399"/>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Se il mio POD si riferisce a più subalterni, quale devo indicare tra i “Dati catastali relativi alla proprietà e al POD”?</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È possibile indicare il subalterno che identifica l’unità abitativa principale</a:t>
            </a:r>
            <a:endParaRPr sz="1200" b="0" i="0" u="none" strike="noStrike" cap="none">
              <a:solidFill>
                <a:schemeClr val="dk1"/>
              </a:solidFill>
              <a:latin typeface="Avenir Next LT Pro"/>
              <a:ea typeface="Verdana"/>
              <a:cs typeface="Verdana"/>
              <a:sym typeface="Verdana"/>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rgbClr val="FF0000"/>
              </a:solidFill>
              <a:latin typeface="Lexend"/>
              <a:ea typeface="Lexend"/>
              <a:cs typeface="Lexend"/>
              <a:sym typeface="Lexend"/>
            </a:endParaRPr>
          </a:p>
        </p:txBody>
      </p:sp>
    </p:spTree>
    <p:extLst>
      <p:ext uri="{BB962C8B-B14F-4D97-AF65-F5344CB8AC3E}">
        <p14:creationId xmlns:p14="http://schemas.microsoft.com/office/powerpoint/2010/main" val="252809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Soggetti - Partecipanti</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18</a:t>
            </a:fld>
            <a:endParaRPr lang="it-IT"/>
          </a:p>
        </p:txBody>
      </p:sp>
      <p:sp>
        <p:nvSpPr>
          <p:cNvPr id="3" name="Google Shape;257;p13">
            <a:extLst>
              <a:ext uri="{FF2B5EF4-FFF2-40B4-BE49-F238E27FC236}">
                <a16:creationId xmlns:a16="http://schemas.microsoft.com/office/drawing/2014/main" id="{98C6C8FA-9740-7437-7A55-450842CA5219}"/>
              </a:ext>
            </a:extLst>
          </p:cNvPr>
          <p:cNvSpPr txBox="1"/>
          <p:nvPr/>
        </p:nvSpPr>
        <p:spPr>
          <a:xfrm>
            <a:off x="431073" y="1250388"/>
            <a:ext cx="9000000" cy="357020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La manifestazione di interesse è accessibile solo ai proprietari di un immobile o anche agli affittuari?</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La manifestazione di interesse è accessibile solo ai titolari del POD (Punto di prelievo per l'energia elettrica). Il titolare del contratto di energia può, a prescindere dalla titolarità dell'immobile, accedere alla Comunità Energetica</a:t>
            </a:r>
            <a:endParaRPr sz="1200" b="0" i="0" u="none" strike="noStrike" cap="none">
              <a:solidFill>
                <a:schemeClr val="dk1"/>
              </a:solidFill>
              <a:latin typeface="Avenir Next LT Pro"/>
              <a:ea typeface="Arial"/>
              <a:cs typeface="Arial"/>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Intendo realizzare un nuovo impianto FER (Fonti di Energia Rinnovabile) ma devo ancora interessare il mio condominio, quindi siamo un po' lontani dalla realizzazione pratica. Per la manifestazione di interesse, sarei di conseguenza un Prosumer (intenzionale)  o un Consumer (al momento)?</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chemeClr val="dk1"/>
              </a:buClr>
              <a:buSzPts val="1100"/>
              <a:buFont typeface="Arial"/>
              <a:buNone/>
            </a:pPr>
            <a:r>
              <a:rPr lang="it-IT" sz="1200" b="0" i="0" u="none" strike="noStrike" cap="none">
                <a:solidFill>
                  <a:schemeClr val="dk1"/>
                </a:solidFill>
                <a:latin typeface="Avenir Next LT Pro"/>
                <a:ea typeface="Verdana"/>
                <a:cs typeface="Verdana"/>
                <a:sym typeface="Verdana"/>
              </a:rPr>
              <a:t>Se il progetto è ancora in fase decisionale (scelte di questo tipo dovranno essere approvate da un'assemblea condominiale e verificate nella fattibilità tecnica etc.) è preferibile al momento non esprimere questa preferenza si potrà manifestare l’interesse come Consumer</a:t>
            </a:r>
            <a:endParaRPr sz="1200" b="0" i="0" u="none" strike="noStrike" cap="none">
              <a:solidFill>
                <a:schemeClr val="dk1"/>
              </a:solidFill>
              <a:latin typeface="Avenir Next LT Pro"/>
              <a:ea typeface="Arial"/>
              <a:cs typeface="Arial"/>
            </a:endParaRPr>
          </a:p>
          <a:p>
            <a:pPr marL="0"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FF0000"/>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Un amministratore di condominio, può aderire alla Manifestazione di interesse?</a:t>
            </a:r>
            <a:endParaRPr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L’amministratore di condominio, in seguito alla delibera dell’assemblea condominiale, può inviare la Manifestazione di interesse relativamente ai POD appartenenti alle parti condominiali comuni (es. luci scale, giardino, ascensore). Il singolo condomino che volesse partecipare alla CER,  dovrà inviare una Manifestazione di Interesse personale con i consumi del proprio POD</a:t>
            </a:r>
            <a:endParaRPr sz="1400" b="0" i="0" u="none" strike="noStrike" cap="none">
              <a:solidFill>
                <a:schemeClr val="dk1"/>
              </a:solidFill>
              <a:latin typeface="Avenir Next LT Pro"/>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rgbClr val="FF0000"/>
              </a:solidFill>
              <a:latin typeface="Lexend"/>
              <a:ea typeface="Lexend"/>
              <a:cs typeface="Lexend"/>
              <a:sym typeface="Lexend"/>
            </a:endParaRPr>
          </a:p>
        </p:txBody>
      </p:sp>
    </p:spTree>
    <p:extLst>
      <p:ext uri="{BB962C8B-B14F-4D97-AF65-F5344CB8AC3E}">
        <p14:creationId xmlns:p14="http://schemas.microsoft.com/office/powerpoint/2010/main" val="407089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FEAF8697-6C59-3822-F097-DB15B0F19555}"/>
            </a:ext>
          </a:extLst>
        </p:cNvPr>
        <p:cNvGrpSpPr/>
        <p:nvPr/>
      </p:nvGrpSpPr>
      <p:grpSpPr>
        <a:xfrm>
          <a:off x="0" y="0"/>
          <a:ext cx="0" cy="0"/>
          <a:chOff x="0" y="0"/>
          <a:chExt cx="0" cy="0"/>
        </a:xfrm>
      </p:grpSpPr>
      <p:sp>
        <p:nvSpPr>
          <p:cNvPr id="376" name="Google Shape;376;p22">
            <a:extLst>
              <a:ext uri="{FF2B5EF4-FFF2-40B4-BE49-F238E27FC236}">
                <a16:creationId xmlns:a16="http://schemas.microsoft.com/office/drawing/2014/main" id="{C35D7981-1564-FD90-A37C-CD6220A787C9}"/>
              </a:ext>
            </a:extLst>
          </p:cNvPr>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a:extLst>
              <a:ext uri="{FF2B5EF4-FFF2-40B4-BE49-F238E27FC236}">
                <a16:creationId xmlns:a16="http://schemas.microsoft.com/office/drawing/2014/main" id="{1A13C470-5022-2B60-1667-5EA7030E1FF9}"/>
              </a:ext>
            </a:extLst>
          </p:cNvPr>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Passare da Mercato Libero a RID (GSE)</a:t>
            </a:r>
            <a:endParaRPr lang="it-IT"/>
          </a:p>
        </p:txBody>
      </p:sp>
      <p:sp>
        <p:nvSpPr>
          <p:cNvPr id="2" name="Segnaposto numero diapositiva 1">
            <a:extLst>
              <a:ext uri="{FF2B5EF4-FFF2-40B4-BE49-F238E27FC236}">
                <a16:creationId xmlns:a16="http://schemas.microsoft.com/office/drawing/2014/main" id="{B6AD522E-E932-6E07-E15B-9F82F332FC57}"/>
              </a:ext>
            </a:extLst>
          </p:cNvPr>
          <p:cNvSpPr>
            <a:spLocks noGrp="1"/>
          </p:cNvSpPr>
          <p:nvPr>
            <p:ph type="sldNum" idx="10"/>
          </p:nvPr>
        </p:nvSpPr>
        <p:spPr/>
        <p:txBody>
          <a:bodyPr/>
          <a:lstStyle/>
          <a:p>
            <a:fld id="{00000000-1234-1234-1234-123412341234}" type="slidenum">
              <a:rPr lang="it-IT" smtClean="0"/>
              <a:pPr/>
              <a:t>19</a:t>
            </a:fld>
            <a:endParaRPr lang="it-IT"/>
          </a:p>
        </p:txBody>
      </p:sp>
      <p:sp>
        <p:nvSpPr>
          <p:cNvPr id="5" name="Google Shape;257;p13">
            <a:extLst>
              <a:ext uri="{FF2B5EF4-FFF2-40B4-BE49-F238E27FC236}">
                <a16:creationId xmlns:a16="http://schemas.microsoft.com/office/drawing/2014/main" id="{F61593A0-A86A-2E8A-6A89-B546DD201746}"/>
              </a:ext>
            </a:extLst>
          </p:cNvPr>
          <p:cNvSpPr txBox="1"/>
          <p:nvPr/>
        </p:nvSpPr>
        <p:spPr>
          <a:xfrm>
            <a:off x="431073" y="1250388"/>
            <a:ext cx="9000000" cy="458587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it-IT" sz="1200" b="1">
                <a:solidFill>
                  <a:srgbClr val="333399"/>
                </a:solidFill>
                <a:latin typeface="Avenir Next LT Pro" panose="020B0504020202020204" pitchFamily="34" charset="0"/>
                <a:ea typeface="Verdana"/>
                <a:sym typeface="Verdana"/>
              </a:rPr>
              <a:t>Se hai un contratto di vendita dell’energia con un trader (operatore del mercato libero) e vuoi smettere di vendere l’energia prodotta in eccesso alla rete, ecco cosa devi fare in modo concreto:</a:t>
            </a:r>
          </a:p>
          <a:p>
            <a:pPr algn="just"/>
            <a:endParaRPr lang="it-IT" sz="1200" b="1">
              <a:solidFill>
                <a:srgbClr val="333399"/>
              </a:solidFill>
              <a:latin typeface="Avenir Next LT Pro" panose="020B0504020202020204" pitchFamily="34" charset="0"/>
              <a:ea typeface="Verdana"/>
              <a:sym typeface="Verdana"/>
            </a:endParaRPr>
          </a:p>
          <a:p>
            <a:pPr algn="just"/>
            <a:r>
              <a:rPr lang="it-IT" sz="1200" b="1">
                <a:solidFill>
                  <a:srgbClr val="333399"/>
                </a:solidFill>
                <a:latin typeface="Avenir Next LT Pro" panose="020B0504020202020204" pitchFamily="34" charset="0"/>
                <a:ea typeface="Verdana"/>
                <a:sym typeface="Verdana"/>
              </a:rPr>
              <a:t>1. Verifica le clausole del contratto con il trader</a:t>
            </a:r>
          </a:p>
          <a:p>
            <a:pPr algn="just"/>
            <a:endParaRPr lang="it-IT" sz="1200">
              <a:latin typeface="Avenir Next LT Pro" panose="020B0504020202020204" pitchFamily="34" charset="0"/>
              <a:sym typeface="Verdana"/>
            </a:endParaRPr>
          </a:p>
          <a:p>
            <a:pPr algn="just"/>
            <a:r>
              <a:rPr lang="it-IT" sz="1200" b="1">
                <a:solidFill>
                  <a:schemeClr val="dk1"/>
                </a:solidFill>
                <a:latin typeface="Avenir Next LT Pro" panose="020B0504020202020204" pitchFamily="34" charset="0"/>
                <a:ea typeface="Verdana"/>
                <a:cs typeface="Verdana"/>
                <a:sym typeface="Verdana"/>
              </a:rPr>
              <a:t>Controlla:</a:t>
            </a:r>
            <a:endParaRPr lang="it-IT" sz="1200" b="1">
              <a:solidFill>
                <a:schemeClr val="dk1"/>
              </a:solidFill>
              <a:latin typeface="Avenir Next LT Pro" panose="020B0504020202020204" pitchFamily="34" charset="0"/>
              <a:sym typeface="Verdana"/>
            </a:endParaRPr>
          </a:p>
          <a:p>
            <a:pPr marL="171450" indent="-171450" algn="just">
              <a:buFont typeface="Arial" panose="020B0604020202020204" pitchFamily="34" charset="0"/>
              <a:buChar char="•"/>
            </a:pPr>
            <a:r>
              <a:rPr lang="it-IT" sz="1200">
                <a:solidFill>
                  <a:schemeClr val="dk1"/>
                </a:solidFill>
                <a:latin typeface="Avenir Next LT Pro" panose="020B0504020202020204" pitchFamily="34" charset="0"/>
                <a:ea typeface="Verdana"/>
                <a:cs typeface="Verdana"/>
                <a:sym typeface="Verdana"/>
              </a:rPr>
              <a:t>Durata del contratto (annuale? pluriennale? tacitamente rinnovabile?)</a:t>
            </a:r>
            <a:endParaRPr lang="it-IT" sz="1200">
              <a:solidFill>
                <a:schemeClr val="dk1"/>
              </a:solidFill>
              <a:latin typeface="Avenir Next LT Pro" panose="020B0504020202020204" pitchFamily="34" charset="0"/>
              <a:sym typeface="Verdana"/>
            </a:endParaRPr>
          </a:p>
          <a:p>
            <a:pPr marL="171450" indent="-171450" algn="just">
              <a:buFont typeface="Arial" panose="020B0604020202020204" pitchFamily="34" charset="0"/>
              <a:buChar char="•"/>
            </a:pPr>
            <a:r>
              <a:rPr lang="it-IT" sz="1200">
                <a:solidFill>
                  <a:schemeClr val="dk1"/>
                </a:solidFill>
                <a:latin typeface="Avenir Next LT Pro" panose="020B0504020202020204" pitchFamily="34" charset="0"/>
                <a:ea typeface="Verdana"/>
                <a:cs typeface="Verdana"/>
                <a:sym typeface="Verdana"/>
              </a:rPr>
              <a:t>Modalità di disdetta (con preavviso? modulo da </a:t>
            </a:r>
            <a:r>
              <a:rPr lang="it-IT" sz="1200" b="0" i="0" u="none" strike="noStrike" cap="none">
                <a:solidFill>
                  <a:schemeClr val="dk1"/>
                </a:solidFill>
                <a:latin typeface="Avenir Next LT Pro" panose="020B0504020202020204" pitchFamily="34" charset="0"/>
                <a:ea typeface="Verdana"/>
                <a:cs typeface="Verdana"/>
                <a:sym typeface="Verdana"/>
              </a:rPr>
              <a:t>inviare</a:t>
            </a:r>
            <a:r>
              <a:rPr lang="it-IT" sz="1200">
                <a:solidFill>
                  <a:schemeClr val="dk1"/>
                </a:solidFill>
                <a:latin typeface="Avenir Next LT Pro" panose="020B0504020202020204" pitchFamily="34" charset="0"/>
                <a:ea typeface="Verdana"/>
                <a:cs typeface="Verdana"/>
                <a:sym typeface="Verdana"/>
              </a:rPr>
              <a:t>?)</a:t>
            </a:r>
            <a:endParaRPr lang="it-IT" sz="1200">
              <a:solidFill>
                <a:schemeClr val="dk1"/>
              </a:solidFill>
              <a:latin typeface="Avenir Next LT Pro" panose="020B0504020202020204" pitchFamily="34" charset="0"/>
              <a:sym typeface="Verdana"/>
            </a:endParaRPr>
          </a:p>
          <a:p>
            <a:pPr marL="171450" indent="-171450" algn="just">
              <a:buFont typeface="Arial" panose="020B0604020202020204" pitchFamily="34" charset="0"/>
              <a:buChar char="•"/>
            </a:pPr>
            <a:r>
              <a:rPr lang="it-IT" sz="1200">
                <a:solidFill>
                  <a:schemeClr val="dk1"/>
                </a:solidFill>
                <a:latin typeface="Avenir Next LT Pro" panose="020B0504020202020204" pitchFamily="34" charset="0"/>
                <a:ea typeface="Verdana"/>
                <a:cs typeface="Verdana"/>
                <a:sym typeface="Verdana"/>
              </a:rPr>
              <a:t>Eventuali penali per risoluzione anticipata</a:t>
            </a:r>
          </a:p>
          <a:p>
            <a:pPr algn="just"/>
            <a:endParaRPr lang="it-IT" sz="1200">
              <a:solidFill>
                <a:schemeClr val="dk1"/>
              </a:solidFill>
              <a:latin typeface="Avenir Next LT Pro" panose="020B0504020202020204" pitchFamily="34" charset="0"/>
              <a:sym typeface="Verdana"/>
            </a:endParaRPr>
          </a:p>
          <a:p>
            <a:pPr algn="just"/>
            <a:r>
              <a:rPr lang="it-IT" sz="1200" b="1">
                <a:solidFill>
                  <a:srgbClr val="333399"/>
                </a:solidFill>
                <a:latin typeface="Avenir Next LT Pro" panose="020B0504020202020204" pitchFamily="34" charset="0"/>
                <a:ea typeface="Verdana"/>
                <a:sym typeface="Verdana"/>
              </a:rPr>
              <a:t>2. Invia la disdetta formale al trader</a:t>
            </a:r>
          </a:p>
          <a:p>
            <a:pPr algn="just"/>
            <a:r>
              <a:rPr lang="it-IT" sz="1200">
                <a:solidFill>
                  <a:schemeClr val="dk1"/>
                </a:solidFill>
                <a:latin typeface="Avenir Next LT Pro" panose="020B0504020202020204" pitchFamily="34" charset="0"/>
                <a:ea typeface="Verdana"/>
                <a:cs typeface="Verdana"/>
                <a:sym typeface="Verdana"/>
              </a:rPr>
              <a:t>Fai una comunicazione scritta (PEC o raccomandata A/R) dichiarando che non vuoi più vendere energia.</a:t>
            </a:r>
            <a:endParaRPr lang="it-IT" sz="1200">
              <a:solidFill>
                <a:schemeClr val="dk1"/>
              </a:solidFill>
              <a:latin typeface="Avenir Next LT Pro" panose="020B0504020202020204" pitchFamily="34" charset="0"/>
              <a:sym typeface="Verdana"/>
            </a:endParaRPr>
          </a:p>
          <a:p>
            <a:pPr algn="just"/>
            <a:r>
              <a:rPr lang="it-IT" sz="1200">
                <a:solidFill>
                  <a:schemeClr val="dk1"/>
                </a:solidFill>
                <a:latin typeface="Avenir Next LT Pro" panose="020B0504020202020204" pitchFamily="34" charset="0"/>
                <a:ea typeface="Verdana"/>
                <a:cs typeface="Verdana"/>
                <a:sym typeface="Verdana"/>
              </a:rPr>
              <a:t>Chiedi</a:t>
            </a:r>
            <a:r>
              <a:rPr lang="it-IT" sz="1200" b="0" i="0" u="none" strike="noStrike" cap="none">
                <a:solidFill>
                  <a:schemeClr val="dk1"/>
                </a:solidFill>
                <a:latin typeface="Avenir Next LT Pro" panose="020B0504020202020204" pitchFamily="34" charset="0"/>
                <a:ea typeface="Verdana"/>
                <a:cs typeface="Verdana"/>
                <a:sym typeface="Verdana"/>
              </a:rPr>
              <a:t> la </a:t>
            </a:r>
            <a:r>
              <a:rPr lang="it-IT" sz="1200">
                <a:solidFill>
                  <a:schemeClr val="dk1"/>
                </a:solidFill>
                <a:latin typeface="Avenir Next LT Pro" panose="020B0504020202020204" pitchFamily="34" charset="0"/>
                <a:ea typeface="Verdana"/>
                <a:cs typeface="Verdana"/>
                <a:sym typeface="Verdana"/>
              </a:rPr>
              <a:t>cessazione del contratto </a:t>
            </a:r>
            <a:r>
              <a:rPr lang="it-IT" sz="1200" b="0" i="0" u="none" strike="noStrike" cap="none">
                <a:solidFill>
                  <a:schemeClr val="dk1"/>
                </a:solidFill>
                <a:latin typeface="Avenir Next LT Pro" panose="020B0504020202020204" pitchFamily="34" charset="0"/>
                <a:ea typeface="Verdana"/>
                <a:cs typeface="Verdana"/>
                <a:sym typeface="Verdana"/>
              </a:rPr>
              <a:t>di </a:t>
            </a:r>
            <a:r>
              <a:rPr lang="it-IT" sz="1200">
                <a:solidFill>
                  <a:schemeClr val="dk1"/>
                </a:solidFill>
                <a:latin typeface="Avenir Next LT Pro" panose="020B0504020202020204" pitchFamily="34" charset="0"/>
                <a:ea typeface="Verdana"/>
                <a:cs typeface="Verdana"/>
                <a:sym typeface="Verdana"/>
              </a:rPr>
              <a:t>cessione dell’energia.</a:t>
            </a:r>
          </a:p>
          <a:p>
            <a:pPr algn="just"/>
            <a:endParaRPr lang="it-IT" sz="1200">
              <a:solidFill>
                <a:schemeClr val="dk1"/>
              </a:solidFill>
              <a:latin typeface="Avenir Next LT Pro" panose="020B0504020202020204" pitchFamily="34" charset="0"/>
              <a:sym typeface="Verdana"/>
            </a:endParaRPr>
          </a:p>
          <a:p>
            <a:pPr algn="just"/>
            <a:r>
              <a:rPr lang="it-IT" sz="1200" b="1">
                <a:solidFill>
                  <a:srgbClr val="333399"/>
                </a:solidFill>
                <a:latin typeface="Avenir Next LT Pro" panose="020B0504020202020204" pitchFamily="34" charset="0"/>
                <a:ea typeface="Verdana"/>
                <a:sym typeface="Verdana"/>
              </a:rPr>
              <a:t>3. Una volta disdetto il contratto con il trader, puoi fare domanda al GSE per attivare il Ritiro Dedicato (RID), ma ci sono alcune condizioni e tempistiche da rispettare.</a:t>
            </a:r>
          </a:p>
          <a:p>
            <a:pPr algn="just"/>
            <a:endParaRPr lang="it-IT" sz="1200" b="1">
              <a:solidFill>
                <a:srgbClr val="333399"/>
              </a:solidFill>
              <a:latin typeface="Avenir Next LT Pro" panose="020B0504020202020204" pitchFamily="34" charset="0"/>
              <a:ea typeface="Verdana"/>
              <a:sym typeface="Verdana"/>
            </a:endParaRPr>
          </a:p>
          <a:p>
            <a:pPr algn="just"/>
            <a:r>
              <a:rPr lang="it-IT" sz="1200">
                <a:solidFill>
                  <a:schemeClr val="dk1"/>
                </a:solidFill>
                <a:latin typeface="Avenir Next LT Pro" panose="020B0504020202020204" pitchFamily="34" charset="0"/>
                <a:ea typeface="Verdana"/>
                <a:cs typeface="Verdana"/>
                <a:sym typeface="Verdana"/>
              </a:rPr>
              <a:t>Quando puoi fare domanda per il RID?</a:t>
            </a:r>
            <a:endParaRPr lang="it-IT" sz="1200">
              <a:solidFill>
                <a:schemeClr val="dk1"/>
              </a:solidFill>
              <a:latin typeface="Avenir Next LT Pro" panose="020B0504020202020204" pitchFamily="34" charset="0"/>
              <a:sym typeface="Verdana"/>
            </a:endParaRPr>
          </a:p>
          <a:p>
            <a:pPr algn="just"/>
            <a:r>
              <a:rPr lang="it-IT" sz="1200">
                <a:solidFill>
                  <a:schemeClr val="dk1"/>
                </a:solidFill>
                <a:latin typeface="Avenir Next LT Pro" panose="020B0504020202020204" pitchFamily="34" charset="0"/>
                <a:ea typeface="Verdana"/>
                <a:cs typeface="Verdana"/>
                <a:sym typeface="Verdana"/>
              </a:rPr>
              <a:t>Dopo aver:</a:t>
            </a:r>
            <a:endParaRPr lang="it-IT" sz="1200">
              <a:solidFill>
                <a:schemeClr val="dk1"/>
              </a:solidFill>
              <a:latin typeface="Avenir Next LT Pro" panose="020B0504020202020204" pitchFamily="34" charset="0"/>
              <a:sym typeface="Verdana"/>
            </a:endParaRPr>
          </a:p>
          <a:p>
            <a:pPr marL="171450" indent="-171450" algn="just">
              <a:buFont typeface="Arial" panose="020B0604020202020204" pitchFamily="34" charset="0"/>
              <a:buChar char="•"/>
            </a:pPr>
            <a:r>
              <a:rPr lang="it-IT" sz="1200">
                <a:solidFill>
                  <a:schemeClr val="dk1"/>
                </a:solidFill>
                <a:latin typeface="Avenir Next LT Pro" panose="020B0504020202020204" pitchFamily="34" charset="0"/>
                <a:ea typeface="Verdana"/>
                <a:cs typeface="Verdana"/>
                <a:sym typeface="Verdana"/>
              </a:rPr>
              <a:t>Cessato il contratto di vendita con il trader (verifica la data effettiva di chiusura</a:t>
            </a:r>
            <a:r>
              <a:rPr lang="it-IT" sz="1200" b="0" i="0" u="none" strike="noStrike" cap="none">
                <a:solidFill>
                  <a:schemeClr val="dk1"/>
                </a:solidFill>
                <a:latin typeface="Avenir Next LT Pro" panose="020B0504020202020204" pitchFamily="34" charset="0"/>
                <a:ea typeface="Verdana"/>
                <a:cs typeface="Verdana"/>
                <a:sym typeface="Verdana"/>
              </a:rPr>
              <a:t>).</a:t>
            </a:r>
            <a:endParaRPr lang="it-IT" sz="1200">
              <a:solidFill>
                <a:schemeClr val="dk1"/>
              </a:solidFill>
              <a:latin typeface="Avenir Next LT Pro" panose="020B0504020202020204" pitchFamily="34" charset="0"/>
              <a:sym typeface="Verdana"/>
            </a:endParaRPr>
          </a:p>
          <a:p>
            <a:pPr marL="171450" indent="-171450" algn="just">
              <a:buFont typeface="Arial" panose="020B0604020202020204" pitchFamily="34" charset="0"/>
              <a:buChar char="•"/>
            </a:pPr>
            <a:r>
              <a:rPr lang="it-IT" sz="1200">
                <a:solidFill>
                  <a:schemeClr val="dk1"/>
                </a:solidFill>
                <a:latin typeface="Avenir Next LT Pro" panose="020B0504020202020204" pitchFamily="34" charset="0"/>
                <a:ea typeface="Verdana"/>
                <a:cs typeface="Verdana"/>
                <a:sym typeface="Verdana"/>
              </a:rPr>
              <a:t>Verificato</a:t>
            </a:r>
            <a:r>
              <a:rPr lang="it-IT" sz="1200" b="0" i="0" u="none" strike="noStrike" cap="none">
                <a:solidFill>
                  <a:schemeClr val="dk1"/>
                </a:solidFill>
                <a:latin typeface="Avenir Next LT Pro" panose="020B0504020202020204" pitchFamily="34" charset="0"/>
                <a:ea typeface="Verdana"/>
                <a:cs typeface="Verdana"/>
                <a:sym typeface="Verdana"/>
              </a:rPr>
              <a:t> che </a:t>
            </a:r>
            <a:r>
              <a:rPr lang="it-IT" sz="1200">
                <a:solidFill>
                  <a:schemeClr val="dk1"/>
                </a:solidFill>
                <a:latin typeface="Avenir Next LT Pro" panose="020B0504020202020204" pitchFamily="34" charset="0"/>
                <a:ea typeface="Verdana"/>
                <a:cs typeface="Verdana"/>
                <a:sym typeface="Verdana"/>
              </a:rPr>
              <a:t>non ci siano altri contratti attivi sul punto </a:t>
            </a:r>
            <a:r>
              <a:rPr lang="it-IT" sz="1200" b="0" i="0" u="none" strike="noStrike" cap="none">
                <a:solidFill>
                  <a:schemeClr val="dk1"/>
                </a:solidFill>
                <a:latin typeface="Avenir Next LT Pro" panose="020B0504020202020204" pitchFamily="34" charset="0"/>
                <a:ea typeface="Verdana"/>
                <a:cs typeface="Verdana"/>
                <a:sym typeface="Verdana"/>
              </a:rPr>
              <a:t>di </a:t>
            </a:r>
            <a:r>
              <a:rPr lang="it-IT" sz="1200">
                <a:solidFill>
                  <a:schemeClr val="dk1"/>
                </a:solidFill>
                <a:latin typeface="Avenir Next LT Pro" panose="020B0504020202020204" pitchFamily="34" charset="0"/>
                <a:ea typeface="Verdana"/>
                <a:cs typeface="Verdana"/>
                <a:sym typeface="Verdana"/>
              </a:rPr>
              <a:t>connessione (</a:t>
            </a:r>
            <a:r>
              <a:rPr lang="it-IT" sz="1200" b="0" i="0" u="none" strike="noStrike" cap="none">
                <a:solidFill>
                  <a:schemeClr val="dk1"/>
                </a:solidFill>
                <a:latin typeface="Avenir Next LT Pro" panose="020B0504020202020204" pitchFamily="34" charset="0"/>
                <a:ea typeface="Verdana"/>
                <a:cs typeface="Verdana"/>
                <a:sym typeface="Verdana"/>
              </a:rPr>
              <a:t>POD</a:t>
            </a:r>
            <a:r>
              <a:rPr lang="it-IT" sz="1200">
                <a:solidFill>
                  <a:schemeClr val="dk1"/>
                </a:solidFill>
                <a:latin typeface="Avenir Next LT Pro" panose="020B0504020202020204" pitchFamily="34" charset="0"/>
                <a:ea typeface="Verdana"/>
                <a:cs typeface="Verdana"/>
                <a:sym typeface="Verdana"/>
              </a:rPr>
              <a:t>) per la vendita dell’energia.</a:t>
            </a:r>
            <a:endParaRPr lang="it-IT" sz="1200">
              <a:latin typeface="Avenir Next LT Pro" panose="020B0504020202020204" pitchFamily="34" charset="0"/>
              <a:sym typeface="Verdana"/>
            </a:endParaRPr>
          </a:p>
          <a:p>
            <a:pPr marL="0" marR="0" lvl="0" indent="0" algn="just">
              <a:lnSpc>
                <a:spcPct val="100000"/>
              </a:lnSpc>
              <a:buFont typeface="Arial"/>
              <a:buNone/>
            </a:pPr>
            <a:endParaRPr lang="it-IT" sz="1200" b="0" i="0" u="none" strike="noStrike" cap="none">
              <a:solidFill>
                <a:schemeClr val="dk1"/>
              </a:solidFill>
              <a:latin typeface="Avenir Next LT Pro" panose="020B0504020202020204" pitchFamily="34" charset="0"/>
              <a:ea typeface="Verdana"/>
            </a:endParaRPr>
          </a:p>
          <a:p>
            <a:pPr algn="just"/>
            <a:endParaRPr lang="it-IT" sz="1200">
              <a:solidFill>
                <a:schemeClr val="dk1"/>
              </a:solidFill>
              <a:latin typeface="Avenir Next LT Pro" panose="020B0504020202020204" pitchFamily="34" charset="0"/>
              <a:ea typeface="Verdana"/>
            </a:endParaRPr>
          </a:p>
          <a:p>
            <a:pPr algn="just">
              <a:spcBef>
                <a:spcPts val="600"/>
              </a:spcBef>
              <a:spcAft>
                <a:spcPts val="600"/>
              </a:spcAft>
              <a:buClr>
                <a:prstClr val="black"/>
              </a:buClr>
              <a:buSzPts val="1100"/>
            </a:pPr>
            <a:endParaRPr lang="it-IT" sz="1200">
              <a:solidFill>
                <a:srgbClr val="FF0000"/>
              </a:solidFill>
              <a:latin typeface="Avenir Next LT Pro" panose="020B0504020202020204" pitchFamily="34" charset="0"/>
              <a:ea typeface="Verdana"/>
            </a:endParaRPr>
          </a:p>
        </p:txBody>
      </p:sp>
    </p:spTree>
    <p:extLst>
      <p:ext uri="{BB962C8B-B14F-4D97-AF65-F5344CB8AC3E}">
        <p14:creationId xmlns:p14="http://schemas.microsoft.com/office/powerpoint/2010/main" val="176865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a:spLocks noGrp="1"/>
          </p:cNvSpPr>
          <p:nvPr>
            <p:ph type="sldNum" idx="10"/>
          </p:nvPr>
        </p:nvSpPr>
        <p:spPr>
          <a:xfrm>
            <a:off x="8448113" y="6647954"/>
            <a:ext cx="1225550" cy="122237"/>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it-IT"/>
              <a:t>2</a:t>
            </a:fld>
            <a:endParaRPr/>
          </a:p>
        </p:txBody>
      </p:sp>
      <p:sp>
        <p:nvSpPr>
          <p:cNvPr id="51" name="Google Shape;51;p2"/>
          <p:cNvSpPr txBox="1"/>
          <p:nvPr/>
        </p:nvSpPr>
        <p:spPr>
          <a:xfrm>
            <a:off x="692507" y="4443412"/>
            <a:ext cx="7471800" cy="11182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58"/>
              <a:buFont typeface="Arial"/>
              <a:buNone/>
            </a:pPr>
            <a:r>
              <a:rPr lang="it-IT" sz="1100" u="none" strike="noStrike" cap="none">
                <a:solidFill>
                  <a:srgbClr val="5F5F5F"/>
                </a:solidFill>
                <a:latin typeface=""/>
                <a:ea typeface="Lexend"/>
                <a:cs typeface="Lexend"/>
                <a:sym typeface="Lexend"/>
              </a:rPr>
              <a:t>Questo documento è la base per una presentazione orale, senza la quale ha quindi limitata significatività e può dar luogo a fraintendimenti</a:t>
            </a:r>
            <a:endParaRPr sz="1100" u="none" strike="noStrike" cap="none">
              <a:solidFill>
                <a:srgbClr val="000000"/>
              </a:solidFill>
              <a:latin typeface=""/>
              <a:ea typeface="Lexend"/>
              <a:cs typeface="Lexend"/>
              <a:sym typeface="Lexend"/>
            </a:endParaRPr>
          </a:p>
          <a:p>
            <a:pPr marL="0" marR="0" lvl="0" indent="0" algn="l" rtl="0">
              <a:lnSpc>
                <a:spcPct val="100000"/>
              </a:lnSpc>
              <a:spcBef>
                <a:spcPts val="232"/>
              </a:spcBef>
              <a:spcAft>
                <a:spcPts val="0"/>
              </a:spcAft>
              <a:buClr>
                <a:srgbClr val="000000"/>
              </a:buClr>
              <a:buSzPts val="1158"/>
              <a:buFont typeface="Arial"/>
              <a:buNone/>
            </a:pPr>
            <a:endParaRPr sz="1100" u="none" strike="noStrike" cap="none">
              <a:solidFill>
                <a:srgbClr val="5F5F5F"/>
              </a:solidFill>
              <a:latin typeface=""/>
              <a:ea typeface="Lexend"/>
              <a:cs typeface="Lexend"/>
              <a:sym typeface="Lexend"/>
            </a:endParaRPr>
          </a:p>
          <a:p>
            <a:pPr marL="0" marR="0" lvl="0" indent="0" algn="l" rtl="0">
              <a:lnSpc>
                <a:spcPct val="100000"/>
              </a:lnSpc>
              <a:spcBef>
                <a:spcPts val="232"/>
              </a:spcBef>
              <a:spcAft>
                <a:spcPts val="0"/>
              </a:spcAft>
              <a:buClr>
                <a:srgbClr val="000000"/>
              </a:buClr>
              <a:buSzPts val="1158"/>
              <a:buFont typeface="Arial"/>
              <a:buNone/>
            </a:pPr>
            <a:r>
              <a:rPr lang="it-IT" sz="1100" u="none" strike="noStrike" cap="none">
                <a:solidFill>
                  <a:srgbClr val="5F5F5F"/>
                </a:solidFill>
                <a:latin typeface=""/>
                <a:ea typeface="Lexend"/>
                <a:cs typeface="Lexend"/>
                <a:sym typeface="Lexend"/>
              </a:rPr>
              <a:t>© Copyright 2024 Energy4Com società cooperativa</a:t>
            </a:r>
            <a:endParaRPr sz="1100" u="none" strike="noStrike" cap="none">
              <a:solidFill>
                <a:srgbClr val="5F5F5F"/>
              </a:solidFill>
              <a:latin typeface=""/>
              <a:ea typeface="Lexend"/>
              <a:cs typeface="Lexend"/>
              <a:sym typeface="Lexend"/>
            </a:endParaRPr>
          </a:p>
          <a:p>
            <a:pPr marL="0" marR="0" lvl="0" indent="0" algn="l" rtl="0">
              <a:lnSpc>
                <a:spcPct val="100000"/>
              </a:lnSpc>
              <a:spcBef>
                <a:spcPts val="232"/>
              </a:spcBef>
              <a:spcAft>
                <a:spcPts val="0"/>
              </a:spcAft>
              <a:buClr>
                <a:srgbClr val="000000"/>
              </a:buClr>
              <a:buSzPts val="1158"/>
              <a:buFont typeface="Arial"/>
              <a:buNone/>
            </a:pPr>
            <a:endParaRPr sz="1100" u="none" strike="noStrike" cap="none">
              <a:solidFill>
                <a:srgbClr val="5F5F5F"/>
              </a:solidFill>
              <a:latin typeface=""/>
              <a:ea typeface="Lexend"/>
              <a:cs typeface="Lexend"/>
              <a:sym typeface="Lexend"/>
            </a:endParaRPr>
          </a:p>
          <a:p>
            <a:pPr marL="0" marR="0" lvl="0" indent="0" algn="l" rtl="0">
              <a:lnSpc>
                <a:spcPct val="100000"/>
              </a:lnSpc>
              <a:spcBef>
                <a:spcPts val="232"/>
              </a:spcBef>
              <a:spcAft>
                <a:spcPts val="0"/>
              </a:spcAft>
              <a:buClr>
                <a:srgbClr val="000000"/>
              </a:buClr>
              <a:buSzPts val="1158"/>
              <a:buFont typeface="Arial"/>
              <a:buNone/>
            </a:pPr>
            <a:r>
              <a:rPr lang="it-IT" sz="1100" u="none" strike="noStrike" cap="none">
                <a:solidFill>
                  <a:srgbClr val="5F5F5F"/>
                </a:solidFill>
                <a:latin typeface=""/>
                <a:ea typeface="Lexend"/>
                <a:cs typeface="Lexend"/>
                <a:sym typeface="Lexend"/>
              </a:rPr>
              <a:t>Sono proibite riproduzioni, anche parziali, del contenuto di questo documento</a:t>
            </a:r>
            <a:endParaRPr sz="1100" u="none" strike="noStrike" cap="none">
              <a:solidFill>
                <a:srgbClr val="000000"/>
              </a:solidFill>
              <a:latin typeface=""/>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2616C64C-517D-24FF-4C3D-91EF4AB8B6DC}"/>
            </a:ext>
          </a:extLst>
        </p:cNvPr>
        <p:cNvGrpSpPr/>
        <p:nvPr/>
      </p:nvGrpSpPr>
      <p:grpSpPr>
        <a:xfrm>
          <a:off x="0" y="0"/>
          <a:ext cx="0" cy="0"/>
          <a:chOff x="0" y="0"/>
          <a:chExt cx="0" cy="0"/>
        </a:xfrm>
      </p:grpSpPr>
      <p:sp>
        <p:nvSpPr>
          <p:cNvPr id="376" name="Google Shape;376;p22">
            <a:extLst>
              <a:ext uri="{FF2B5EF4-FFF2-40B4-BE49-F238E27FC236}">
                <a16:creationId xmlns:a16="http://schemas.microsoft.com/office/drawing/2014/main" id="{BF65CA4C-F3F0-11A5-8A20-EC7CE0642CCE}"/>
              </a:ext>
            </a:extLst>
          </p:cNvPr>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a:extLst>
              <a:ext uri="{FF2B5EF4-FFF2-40B4-BE49-F238E27FC236}">
                <a16:creationId xmlns:a16="http://schemas.microsoft.com/office/drawing/2014/main" id="{F1383425-D9BC-C291-95B7-227A973CD6AD}"/>
              </a:ext>
            </a:extLst>
          </p:cNvPr>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Passare da Mercato Libero a RID (GSE)</a:t>
            </a:r>
            <a:endParaRPr lang="it-IT"/>
          </a:p>
        </p:txBody>
      </p:sp>
      <p:sp>
        <p:nvSpPr>
          <p:cNvPr id="2" name="Segnaposto numero diapositiva 1">
            <a:extLst>
              <a:ext uri="{FF2B5EF4-FFF2-40B4-BE49-F238E27FC236}">
                <a16:creationId xmlns:a16="http://schemas.microsoft.com/office/drawing/2014/main" id="{1F6CAF85-A071-3772-960E-312EB7110F81}"/>
              </a:ext>
            </a:extLst>
          </p:cNvPr>
          <p:cNvSpPr>
            <a:spLocks noGrp="1"/>
          </p:cNvSpPr>
          <p:nvPr>
            <p:ph type="sldNum" idx="10"/>
          </p:nvPr>
        </p:nvSpPr>
        <p:spPr/>
        <p:txBody>
          <a:bodyPr/>
          <a:lstStyle/>
          <a:p>
            <a:fld id="{00000000-1234-1234-1234-123412341234}" type="slidenum">
              <a:rPr lang="it-IT" smtClean="0"/>
              <a:pPr/>
              <a:t>20</a:t>
            </a:fld>
            <a:endParaRPr lang="it-IT"/>
          </a:p>
        </p:txBody>
      </p:sp>
      <p:sp>
        <p:nvSpPr>
          <p:cNvPr id="4" name="CasellaDiTesto 3">
            <a:extLst>
              <a:ext uri="{FF2B5EF4-FFF2-40B4-BE49-F238E27FC236}">
                <a16:creationId xmlns:a16="http://schemas.microsoft.com/office/drawing/2014/main" id="{5C15E3E0-357B-6291-7F03-F9487C7858DE}"/>
              </a:ext>
            </a:extLst>
          </p:cNvPr>
          <p:cNvSpPr txBox="1"/>
          <p:nvPr/>
        </p:nvSpPr>
        <p:spPr>
          <a:xfrm>
            <a:off x="415925" y="1198751"/>
            <a:ext cx="8803026" cy="2893100"/>
          </a:xfrm>
          <a:prstGeom prst="rect">
            <a:avLst/>
          </a:prstGeom>
          <a:noFill/>
        </p:spPr>
        <p:txBody>
          <a:bodyPr wrap="square">
            <a:spAutoFit/>
          </a:bodyPr>
          <a:lstStyle/>
          <a:p>
            <a:pPr algn="just"/>
            <a:r>
              <a:rPr lang="it-IT" sz="1300" b="1" dirty="0">
                <a:solidFill>
                  <a:srgbClr val="333399"/>
                </a:solidFill>
                <a:latin typeface="Avenir Next LT Pro" panose="020B0504020202020204" pitchFamily="34" charset="0"/>
                <a:ea typeface="Verdana"/>
              </a:rPr>
              <a:t>Come fare domanda al GSE per il Ritiro Dedicato</a:t>
            </a:r>
          </a:p>
          <a:p>
            <a:pPr algn="just"/>
            <a:endParaRPr lang="it-IT" sz="1300" dirty="0">
              <a:solidFill>
                <a:schemeClr val="dk1"/>
              </a:solidFill>
              <a:latin typeface="Avenir Next LT Pro" panose="020B0504020202020204" pitchFamily="34" charset="0"/>
              <a:ea typeface="Verdana"/>
            </a:endParaRPr>
          </a:p>
          <a:p>
            <a:pPr marL="228600" indent="-228600" algn="just">
              <a:buFont typeface="+mj-lt"/>
              <a:buAutoNum type="arabicPeriod"/>
            </a:pPr>
            <a:r>
              <a:rPr lang="it-IT" sz="1300" dirty="0">
                <a:solidFill>
                  <a:schemeClr val="dk1"/>
                </a:solidFill>
                <a:latin typeface="Avenir Next LT Pro" panose="020B0504020202020204" pitchFamily="34" charset="0"/>
                <a:ea typeface="Verdana"/>
              </a:rPr>
              <a:t>Accedi al Portale GSE: https://areaclienti.gse.it/</a:t>
            </a:r>
          </a:p>
          <a:p>
            <a:pPr marL="228600" indent="-228600" algn="just">
              <a:buFont typeface="+mj-lt"/>
              <a:buAutoNum type="arabicPeriod"/>
            </a:pPr>
            <a:r>
              <a:rPr lang="it-IT" sz="1300" dirty="0">
                <a:solidFill>
                  <a:schemeClr val="dk1"/>
                </a:solidFill>
                <a:latin typeface="Avenir Next LT Pro" panose="020B0504020202020204" pitchFamily="34" charset="0"/>
                <a:ea typeface="Verdana"/>
              </a:rPr>
              <a:t>Se non sei già registrato, crea un profilo utente.</a:t>
            </a:r>
          </a:p>
          <a:p>
            <a:pPr marL="228600" indent="-228600" algn="just">
              <a:buFont typeface="+mj-lt"/>
              <a:buAutoNum type="arabicPeriod"/>
            </a:pPr>
            <a:r>
              <a:rPr lang="it-IT" sz="1300" dirty="0">
                <a:solidFill>
                  <a:schemeClr val="dk1"/>
                </a:solidFill>
                <a:latin typeface="Avenir Next LT Pro" panose="020B0504020202020204" pitchFamily="34" charset="0"/>
                <a:ea typeface="Verdana"/>
              </a:rPr>
              <a:t>Vai alla sezione “Ritiro Dedicato” → “Richiesta di convenzionamento”.</a:t>
            </a:r>
          </a:p>
          <a:p>
            <a:pPr marL="228600" indent="-228600" algn="just">
              <a:buFont typeface="+mj-lt"/>
              <a:buAutoNum type="arabicPeriod"/>
            </a:pPr>
            <a:r>
              <a:rPr lang="it-IT" sz="1300" dirty="0">
                <a:solidFill>
                  <a:schemeClr val="dk1"/>
                </a:solidFill>
                <a:latin typeface="Avenir Next LT Pro" panose="020B0504020202020204" pitchFamily="34" charset="0"/>
                <a:ea typeface="Verdana"/>
              </a:rPr>
              <a:t>Compila i dati relativi a:</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L’impianto (potenza, ubicazione, codice POD, ecc.)</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Il produttore (CF/P.IVA, dati anagrafici)</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L’intestatario del punto di connessione</a:t>
            </a:r>
          </a:p>
          <a:p>
            <a:pPr algn="just"/>
            <a:r>
              <a:rPr lang="it-IT" sz="1300" dirty="0">
                <a:solidFill>
                  <a:schemeClr val="dk1"/>
                </a:solidFill>
                <a:latin typeface="Avenir Next LT Pro" panose="020B0504020202020204" pitchFamily="34" charset="0"/>
                <a:ea typeface="Verdana"/>
              </a:rPr>
              <a:t>5. Allegare:</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Dichiarazione di disponibilità dell’energia (nessun altro soggetto sta vendendo)</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Scheda tecnica impianto</a:t>
            </a:r>
          </a:p>
          <a:p>
            <a:pPr marL="171450" indent="-171450" algn="just">
              <a:buFont typeface="Arial" panose="020B0604020202020204" pitchFamily="34" charset="0"/>
              <a:buChar char="•"/>
            </a:pPr>
            <a:r>
              <a:rPr lang="it-IT" sz="1300" dirty="0">
                <a:solidFill>
                  <a:schemeClr val="dk1"/>
                </a:solidFill>
                <a:latin typeface="Avenir Next LT Pro" panose="020B0504020202020204" pitchFamily="34" charset="0"/>
                <a:ea typeface="Verdana"/>
              </a:rPr>
              <a:t>Regolamento di esercizio, se richiesto dal distributore</a:t>
            </a:r>
          </a:p>
          <a:p>
            <a:pPr algn="just"/>
            <a:r>
              <a:rPr lang="it-IT" sz="1300" dirty="0">
                <a:solidFill>
                  <a:schemeClr val="dk1"/>
                </a:solidFill>
                <a:latin typeface="Avenir Next LT Pro" panose="020B0504020202020204" pitchFamily="34" charset="0"/>
                <a:ea typeface="Verdana"/>
              </a:rPr>
              <a:t>Il GSE richiede fino a 60 giorni per completare l’istruttoria, ma spesso è più veloce.</a:t>
            </a:r>
          </a:p>
        </p:txBody>
      </p:sp>
      <p:sp>
        <p:nvSpPr>
          <p:cNvPr id="6" name="CasellaDiTesto 5">
            <a:extLst>
              <a:ext uri="{FF2B5EF4-FFF2-40B4-BE49-F238E27FC236}">
                <a16:creationId xmlns:a16="http://schemas.microsoft.com/office/drawing/2014/main" id="{8D3327FD-227E-F73E-6CCD-B82E9E0E88D2}"/>
              </a:ext>
            </a:extLst>
          </p:cNvPr>
          <p:cNvSpPr txBox="1"/>
          <p:nvPr/>
        </p:nvSpPr>
        <p:spPr>
          <a:xfrm>
            <a:off x="494649" y="4365670"/>
            <a:ext cx="8645577" cy="1868973"/>
          </a:xfrm>
          <a:prstGeom prst="rect">
            <a:avLst/>
          </a:prstGeom>
          <a:noFill/>
        </p:spPr>
        <p:txBody>
          <a:bodyPr wrap="square">
            <a:spAutoFit/>
          </a:bodyPr>
          <a:lstStyle/>
          <a:p>
            <a:pPr>
              <a:lnSpc>
                <a:spcPct val="115000"/>
              </a:lnSpc>
              <a:spcAft>
                <a:spcPts val="800"/>
              </a:spcAft>
              <a:buNone/>
            </a:pPr>
            <a:r>
              <a:rPr lang="it-IT" sz="1200" b="1" kern="100">
                <a:effectLst/>
                <a:latin typeface="Avenir Next LT Pro" panose="020B0504020202020204" pitchFamily="34" charset="0"/>
                <a:ea typeface="Aptos" panose="020B0004020202020204" pitchFamily="34" charset="0"/>
                <a:cs typeface="Times New Roman" panose="02020603050405020304" pitchFamily="18" charset="0"/>
              </a:rPr>
              <a:t>Attenzione:</a:t>
            </a:r>
            <a:endParaRPr lang="it-IT" sz="1200" kern="10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it-IT" sz="1200" b="1" kern="100">
                <a:effectLst/>
                <a:latin typeface="Avenir Next LT Pro" panose="020B0504020202020204" pitchFamily="34" charset="0"/>
                <a:ea typeface="Aptos" panose="020B0004020202020204" pitchFamily="34" charset="0"/>
                <a:cs typeface="Times New Roman" panose="02020603050405020304" pitchFamily="18" charset="0"/>
              </a:rPr>
              <a:t>Non puoi avere contemporaneamente</a:t>
            </a: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 un contratto RID con il GSE e un contratto con un trader.</a:t>
            </a:r>
          </a:p>
          <a:p>
            <a:pPr marL="342900" lvl="0" indent="-342900">
              <a:lnSpc>
                <a:spcPct val="115000"/>
              </a:lnSpc>
              <a:spcAft>
                <a:spcPts val="800"/>
              </a:spcAft>
              <a:buSzPts val="1000"/>
              <a:buFont typeface="Symbol" panose="05050102010706020507" pitchFamily="18" charset="2"/>
              <a:buChar char=""/>
              <a:tabLst>
                <a:tab pos="457200" algn="l"/>
              </a:tabLst>
            </a:pP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L’attivazione ha </a:t>
            </a:r>
            <a:r>
              <a:rPr lang="it-IT" sz="1200" b="1" kern="100">
                <a:effectLst/>
                <a:latin typeface="Avenir Next LT Pro" panose="020B0504020202020204" pitchFamily="34" charset="0"/>
                <a:ea typeface="Aptos" panose="020B0004020202020204" pitchFamily="34" charset="0"/>
                <a:cs typeface="Times New Roman" panose="02020603050405020304" pitchFamily="18" charset="0"/>
              </a:rPr>
              <a:t>validità dal primo giorno del mese successivo</a:t>
            </a: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 alla data di accettazione da parte del GSE.</a:t>
            </a:r>
          </a:p>
          <a:p>
            <a:pPr>
              <a:lnSpc>
                <a:spcPct val="115000"/>
              </a:lnSpc>
              <a:spcAft>
                <a:spcPts val="800"/>
              </a:spcAft>
              <a:buNone/>
            </a:pPr>
            <a:r>
              <a:rPr lang="it-IT" sz="1200" b="1" kern="100">
                <a:effectLst/>
                <a:latin typeface="Avenir Next LT Pro" panose="020B0504020202020204" pitchFamily="34" charset="0"/>
                <a:ea typeface="Aptos" panose="020B0004020202020204" pitchFamily="34" charset="0"/>
                <a:cs typeface="Times New Roman" panose="02020603050405020304" pitchFamily="18" charset="0"/>
              </a:rPr>
              <a:t>Vantaggi del RID:</a:t>
            </a:r>
            <a:endParaRPr lang="it-IT" sz="1200" kern="100">
              <a:effectLst/>
              <a:latin typeface="Avenir Next LT Pro" panose="020B05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Non sei più legato a un trader privato.</a:t>
            </a:r>
          </a:p>
          <a:p>
            <a:pPr marL="342900" lvl="0" indent="-342900">
              <a:lnSpc>
                <a:spcPct val="115000"/>
              </a:lnSpc>
              <a:spcAft>
                <a:spcPts val="800"/>
              </a:spcAft>
              <a:buSzPts val="1000"/>
              <a:buFont typeface="Symbol" panose="05050102010706020507" pitchFamily="18" charset="2"/>
              <a:buChar char=""/>
              <a:tabLst>
                <a:tab pos="457200" algn="l"/>
              </a:tabLst>
            </a:pP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Il GSE paga l’energia immessa in base al </a:t>
            </a:r>
            <a:r>
              <a:rPr lang="it-IT" sz="1200" b="1" kern="100">
                <a:effectLst/>
                <a:latin typeface="Avenir Next LT Pro" panose="020B0504020202020204" pitchFamily="34" charset="0"/>
                <a:ea typeface="Aptos" panose="020B0004020202020204" pitchFamily="34" charset="0"/>
                <a:cs typeface="Times New Roman" panose="02020603050405020304" pitchFamily="18" charset="0"/>
              </a:rPr>
              <a:t>Prezzo Zonale Orario</a:t>
            </a:r>
            <a:r>
              <a:rPr lang="it-IT" sz="1200" kern="100">
                <a:effectLst/>
                <a:latin typeface="Avenir Next LT Pro" panose="020B0504020202020204" pitchFamily="34" charset="0"/>
                <a:ea typeface="Aptos" panose="020B0004020202020204" pitchFamily="34" charset="0"/>
                <a:cs typeface="Times New Roman" panose="02020603050405020304" pitchFamily="18" charset="0"/>
              </a:rPr>
              <a:t>, senza intermediazioni.</a:t>
            </a:r>
          </a:p>
        </p:txBody>
      </p:sp>
    </p:spTree>
    <p:extLst>
      <p:ext uri="{BB962C8B-B14F-4D97-AF65-F5344CB8AC3E}">
        <p14:creationId xmlns:p14="http://schemas.microsoft.com/office/powerpoint/2010/main" val="269557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6F73FBA3-838F-437A-2F62-94FABA699721}"/>
            </a:ext>
          </a:extLst>
        </p:cNvPr>
        <p:cNvGrpSpPr/>
        <p:nvPr/>
      </p:nvGrpSpPr>
      <p:grpSpPr>
        <a:xfrm>
          <a:off x="0" y="0"/>
          <a:ext cx="0" cy="0"/>
          <a:chOff x="0" y="0"/>
          <a:chExt cx="0" cy="0"/>
        </a:xfrm>
      </p:grpSpPr>
      <p:sp>
        <p:nvSpPr>
          <p:cNvPr id="376" name="Google Shape;376;p22">
            <a:extLst>
              <a:ext uri="{FF2B5EF4-FFF2-40B4-BE49-F238E27FC236}">
                <a16:creationId xmlns:a16="http://schemas.microsoft.com/office/drawing/2014/main" id="{26CE5435-7B35-1710-0EBC-48674CA9B578}"/>
              </a:ext>
            </a:extLst>
          </p:cNvPr>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a:extLst>
              <a:ext uri="{FF2B5EF4-FFF2-40B4-BE49-F238E27FC236}">
                <a16:creationId xmlns:a16="http://schemas.microsoft.com/office/drawing/2014/main" id="{0C6DD166-9CB9-8008-E949-EEBA44037F2F}"/>
              </a:ext>
            </a:extLst>
          </p:cNvPr>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Passare da Mercato Libero a RID (GSE)</a:t>
            </a:r>
            <a:endParaRPr lang="it-IT"/>
          </a:p>
        </p:txBody>
      </p:sp>
      <p:sp>
        <p:nvSpPr>
          <p:cNvPr id="2" name="Segnaposto numero diapositiva 1">
            <a:extLst>
              <a:ext uri="{FF2B5EF4-FFF2-40B4-BE49-F238E27FC236}">
                <a16:creationId xmlns:a16="http://schemas.microsoft.com/office/drawing/2014/main" id="{4745E2FD-AE24-9699-566E-E64ECE19305F}"/>
              </a:ext>
            </a:extLst>
          </p:cNvPr>
          <p:cNvSpPr>
            <a:spLocks noGrp="1"/>
          </p:cNvSpPr>
          <p:nvPr>
            <p:ph type="sldNum" idx="10"/>
          </p:nvPr>
        </p:nvSpPr>
        <p:spPr/>
        <p:txBody>
          <a:bodyPr/>
          <a:lstStyle/>
          <a:p>
            <a:fld id="{00000000-1234-1234-1234-123412341234}" type="slidenum">
              <a:rPr lang="it-IT" smtClean="0"/>
              <a:pPr/>
              <a:t>21</a:t>
            </a:fld>
            <a:endParaRPr lang="it-IT"/>
          </a:p>
        </p:txBody>
      </p:sp>
      <p:sp>
        <p:nvSpPr>
          <p:cNvPr id="7" name="CasellaDiTesto 6">
            <a:extLst>
              <a:ext uri="{FF2B5EF4-FFF2-40B4-BE49-F238E27FC236}">
                <a16:creationId xmlns:a16="http://schemas.microsoft.com/office/drawing/2014/main" id="{4EA23299-EBF6-6113-1B8F-E887DC4607FF}"/>
              </a:ext>
            </a:extLst>
          </p:cNvPr>
          <p:cNvSpPr txBox="1"/>
          <p:nvPr/>
        </p:nvSpPr>
        <p:spPr>
          <a:xfrm>
            <a:off x="415925" y="1002313"/>
            <a:ext cx="9030416" cy="5293757"/>
          </a:xfrm>
          <a:prstGeom prst="rect">
            <a:avLst/>
          </a:prstGeom>
          <a:noFill/>
        </p:spPr>
        <p:txBody>
          <a:bodyPr wrap="square">
            <a:spAutoFit/>
          </a:bodyPr>
          <a:lstStyle/>
          <a:p>
            <a:pPr algn="just"/>
            <a:r>
              <a:rPr lang="it-IT" sz="1300" b="1">
                <a:solidFill>
                  <a:srgbClr val="333399"/>
                </a:solidFill>
                <a:latin typeface="Avenir Next LT Pro" panose="020B0504020202020204" pitchFamily="34" charset="0"/>
                <a:ea typeface="Verdana"/>
              </a:rPr>
              <a:t>BOZZA LETTERA DISDETTA CONTRATTO VENDITA ENERGIA A TRADER</a:t>
            </a:r>
          </a:p>
          <a:p>
            <a:pPr algn="just"/>
            <a:endParaRPr lang="it-IT" sz="1300" b="1">
              <a:solidFill>
                <a:srgbClr val="333399"/>
              </a:solidFill>
              <a:latin typeface="Avenir Next LT Pro" panose="020B0504020202020204" pitchFamily="34" charset="0"/>
              <a:ea typeface="Verdana"/>
            </a:endParaRPr>
          </a:p>
          <a:p>
            <a:r>
              <a:rPr lang="it-IT" sz="1200">
                <a:latin typeface="Avenir Next LT Pro" panose="020B0504020202020204" pitchFamily="34" charset="0"/>
              </a:rPr>
              <a:t>[Tuo Nome e Cognome / Ragione Sociale]</a:t>
            </a:r>
          </a:p>
          <a:p>
            <a:r>
              <a:rPr lang="it-IT" sz="1200">
                <a:latin typeface="Avenir Next LT Pro" panose="020B0504020202020204" pitchFamily="34" charset="0"/>
              </a:rPr>
              <a:t>Via [Indirizzo]</a:t>
            </a:r>
          </a:p>
          <a:p>
            <a:r>
              <a:rPr lang="it-IT" sz="1200">
                <a:latin typeface="Avenir Next LT Pro" panose="020B0504020202020204" pitchFamily="34" charset="0"/>
              </a:rPr>
              <a:t>CAP [CAP], [Città] (Provincia)</a:t>
            </a:r>
          </a:p>
          <a:p>
            <a:r>
              <a:rPr lang="it-IT" sz="1200">
                <a:latin typeface="Avenir Next LT Pro" panose="020B0504020202020204" pitchFamily="34" charset="0"/>
              </a:rPr>
              <a:t>Codice Fiscale / P.IVA: [Inserisci]</a:t>
            </a:r>
          </a:p>
          <a:p>
            <a:r>
              <a:rPr lang="it-IT" sz="1200">
                <a:latin typeface="Avenir Next LT Pro" panose="020B0504020202020204" pitchFamily="34" charset="0"/>
              </a:rPr>
              <a:t>Email: [Inserisci] – Tel: [Inserisci]</a:t>
            </a:r>
          </a:p>
          <a:p>
            <a:r>
              <a:rPr lang="it-IT" sz="1200">
                <a:latin typeface="Avenir Next LT Pro" panose="020B0504020202020204" pitchFamily="34" charset="0"/>
              </a:rPr>
              <a:t>PEC: [Inserisci PEC]</a:t>
            </a:r>
          </a:p>
          <a:p>
            <a:r>
              <a:rPr lang="it-IT" sz="1200">
                <a:latin typeface="Avenir Next LT Pro" panose="020B0504020202020204" pitchFamily="34" charset="0"/>
              </a:rPr>
              <a:t>Spett.le [Nome del Trader]</a:t>
            </a:r>
          </a:p>
          <a:p>
            <a:r>
              <a:rPr lang="it-IT" sz="1200">
                <a:latin typeface="Avenir Next LT Pro" panose="020B0504020202020204" pitchFamily="34" charset="0"/>
              </a:rPr>
              <a:t>[Indirizzo del trader]</a:t>
            </a:r>
          </a:p>
          <a:p>
            <a:r>
              <a:rPr lang="it-IT" sz="1200">
                <a:latin typeface="Avenir Next LT Pro" panose="020B0504020202020204" pitchFamily="34" charset="0"/>
              </a:rPr>
              <a:t>PEC: [PEC del trader]</a:t>
            </a:r>
          </a:p>
          <a:p>
            <a:r>
              <a:rPr lang="it-IT" sz="1200">
                <a:latin typeface="Avenir Next LT Pro" panose="020B0504020202020204" pitchFamily="34" charset="0"/>
              </a:rPr>
              <a:t>Oggetto: Disdetta contratto di cessione energia da impianto fotovoltaico – POD [Inserisci codice POD]</a:t>
            </a:r>
          </a:p>
          <a:p>
            <a:r>
              <a:rPr lang="it-IT" sz="1200">
                <a:latin typeface="Avenir Next LT Pro" panose="020B0504020202020204" pitchFamily="34" charset="0"/>
              </a:rPr>
              <a:t>Alla cortese attenzione,</a:t>
            </a:r>
          </a:p>
          <a:p>
            <a:r>
              <a:rPr lang="it-IT" sz="1200">
                <a:latin typeface="Avenir Next LT Pro" panose="020B0504020202020204" pitchFamily="34" charset="0"/>
              </a:rPr>
              <a:t>con la presente comunico la volontà di recedere dal contratto in essere per la cessione dell’energia prodotta dal mio impianto fotovoltaico e immessa in rete, identificato con:</a:t>
            </a:r>
          </a:p>
          <a:p>
            <a:r>
              <a:rPr lang="it-IT" sz="1200">
                <a:latin typeface="Avenir Next LT Pro" panose="020B0504020202020204" pitchFamily="34" charset="0"/>
              </a:rPr>
              <a:t>•	POD: [Inserisci il codice POD]</a:t>
            </a:r>
          </a:p>
          <a:p>
            <a:r>
              <a:rPr lang="it-IT" sz="1200">
                <a:latin typeface="Avenir Next LT Pro" panose="020B0504020202020204" pitchFamily="34" charset="0"/>
              </a:rPr>
              <a:t>•	Impianto situato in: [Indirizzo dell’impianto]</a:t>
            </a:r>
          </a:p>
          <a:p>
            <a:r>
              <a:rPr lang="it-IT" sz="1200">
                <a:latin typeface="Avenir Next LT Pro" panose="020B0504020202020204" pitchFamily="34" charset="0"/>
              </a:rPr>
              <a:t>•	Potenza nominale: [Es. 3 kWp]</a:t>
            </a:r>
          </a:p>
          <a:p>
            <a:r>
              <a:rPr lang="it-IT" sz="1200">
                <a:latin typeface="Avenir Next LT Pro" panose="020B0504020202020204" pitchFamily="34" charset="0"/>
              </a:rPr>
              <a:t>•	Codice cliente/contratto: [Se disponibile]</a:t>
            </a:r>
          </a:p>
          <a:p>
            <a:r>
              <a:rPr lang="it-IT" sz="1200">
                <a:latin typeface="Avenir Next LT Pro" panose="020B0504020202020204" pitchFamily="34" charset="0"/>
              </a:rPr>
              <a:t>Ai sensi delle condizioni contrattuali previste, intendo procedere con la disdetta a far data dal [inserisci data, considerando eventuale preavviso contrattuale], chiedendo la cessazione delle attività di ritiro e vendita dell’energia in esubero da parte della vostra società.</a:t>
            </a:r>
          </a:p>
          <a:p>
            <a:r>
              <a:rPr lang="it-IT" sz="1200">
                <a:latin typeface="Avenir Next LT Pro" panose="020B0504020202020204" pitchFamily="34" charset="0"/>
              </a:rPr>
              <a:t>Resto disponibile per eventuali chiarimenti e per effettuare tutte le operazioni tecniche o amministrative necessarie alla chiusura del rapporto.</a:t>
            </a:r>
          </a:p>
          <a:p>
            <a:r>
              <a:rPr lang="it-IT" sz="1200">
                <a:latin typeface="Avenir Next LT Pro" panose="020B0504020202020204" pitchFamily="34" charset="0"/>
              </a:rPr>
              <a:t>Distinti saluti.</a:t>
            </a:r>
          </a:p>
          <a:p>
            <a:r>
              <a:rPr lang="it-IT" sz="1200">
                <a:latin typeface="Avenir Next LT Pro" panose="020B0504020202020204" pitchFamily="34" charset="0"/>
              </a:rPr>
              <a:t>[Luogo], [Data]</a:t>
            </a:r>
          </a:p>
          <a:p>
            <a:r>
              <a:rPr lang="it-IT" sz="1200">
                <a:latin typeface="Avenir Next LT Pro" panose="020B0504020202020204" pitchFamily="34" charset="0"/>
              </a:rPr>
              <a:t>Firma</a:t>
            </a:r>
          </a:p>
          <a:p>
            <a:r>
              <a:rPr lang="it-IT" sz="1200">
                <a:latin typeface="Avenir Next LT Pro" panose="020B0504020202020204" pitchFamily="34" charset="0"/>
              </a:rPr>
              <a:t>[Nome e Cognome]</a:t>
            </a:r>
          </a:p>
        </p:txBody>
      </p:sp>
    </p:spTree>
    <p:extLst>
      <p:ext uri="{BB962C8B-B14F-4D97-AF65-F5344CB8AC3E}">
        <p14:creationId xmlns:p14="http://schemas.microsoft.com/office/powerpoint/2010/main" val="335947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27DFE97C-547B-2C3B-9B9E-A8503CC94811}"/>
            </a:ext>
          </a:extLst>
        </p:cNvPr>
        <p:cNvGrpSpPr/>
        <p:nvPr/>
      </p:nvGrpSpPr>
      <p:grpSpPr>
        <a:xfrm>
          <a:off x="0" y="0"/>
          <a:ext cx="0" cy="0"/>
          <a:chOff x="0" y="0"/>
          <a:chExt cx="0" cy="0"/>
        </a:xfrm>
      </p:grpSpPr>
      <p:sp>
        <p:nvSpPr>
          <p:cNvPr id="376" name="Google Shape;376;p22">
            <a:extLst>
              <a:ext uri="{FF2B5EF4-FFF2-40B4-BE49-F238E27FC236}">
                <a16:creationId xmlns:a16="http://schemas.microsoft.com/office/drawing/2014/main" id="{24EAC892-695E-4963-318A-C1FDC4E86B89}"/>
              </a:ext>
            </a:extLst>
          </p:cNvPr>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a:extLst>
              <a:ext uri="{FF2B5EF4-FFF2-40B4-BE49-F238E27FC236}">
                <a16:creationId xmlns:a16="http://schemas.microsoft.com/office/drawing/2014/main" id="{7D95C463-CFD9-264A-E483-6C919806FBFE}"/>
              </a:ext>
            </a:extLst>
          </p:cNvPr>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Passare da Mercato Libero a RID (GSE)</a:t>
            </a:r>
            <a:endParaRPr lang="it-IT"/>
          </a:p>
        </p:txBody>
      </p:sp>
      <p:sp>
        <p:nvSpPr>
          <p:cNvPr id="2" name="Segnaposto numero diapositiva 1">
            <a:extLst>
              <a:ext uri="{FF2B5EF4-FFF2-40B4-BE49-F238E27FC236}">
                <a16:creationId xmlns:a16="http://schemas.microsoft.com/office/drawing/2014/main" id="{E537D47B-721E-F188-C598-48566C3AA4D1}"/>
              </a:ext>
            </a:extLst>
          </p:cNvPr>
          <p:cNvSpPr>
            <a:spLocks noGrp="1"/>
          </p:cNvSpPr>
          <p:nvPr>
            <p:ph type="sldNum" idx="10"/>
          </p:nvPr>
        </p:nvSpPr>
        <p:spPr/>
        <p:txBody>
          <a:bodyPr/>
          <a:lstStyle/>
          <a:p>
            <a:fld id="{00000000-1234-1234-1234-123412341234}" type="slidenum">
              <a:rPr lang="it-IT" smtClean="0"/>
              <a:pPr/>
              <a:t>22</a:t>
            </a:fld>
            <a:endParaRPr lang="it-IT"/>
          </a:p>
        </p:txBody>
      </p:sp>
      <p:sp>
        <p:nvSpPr>
          <p:cNvPr id="7" name="CasellaDiTesto 6">
            <a:extLst>
              <a:ext uri="{FF2B5EF4-FFF2-40B4-BE49-F238E27FC236}">
                <a16:creationId xmlns:a16="http://schemas.microsoft.com/office/drawing/2014/main" id="{018E348E-BB88-E00F-0F05-78DF0C89BF0C}"/>
              </a:ext>
            </a:extLst>
          </p:cNvPr>
          <p:cNvSpPr txBox="1"/>
          <p:nvPr/>
        </p:nvSpPr>
        <p:spPr>
          <a:xfrm>
            <a:off x="415925" y="1347087"/>
            <a:ext cx="9030416" cy="1600438"/>
          </a:xfrm>
          <a:prstGeom prst="rect">
            <a:avLst/>
          </a:prstGeom>
          <a:noFill/>
        </p:spPr>
        <p:txBody>
          <a:bodyPr wrap="square">
            <a:spAutoFit/>
          </a:bodyPr>
          <a:lstStyle/>
          <a:p>
            <a:r>
              <a:rPr lang="it-IT" b="1">
                <a:solidFill>
                  <a:srgbClr val="333399"/>
                </a:solidFill>
                <a:latin typeface="Avenir Next LT Pro" panose="020B0504020202020204" pitchFamily="34" charset="0"/>
                <a:ea typeface="Verdana"/>
              </a:rPr>
              <a:t>Suggerimenti:</a:t>
            </a:r>
          </a:p>
          <a:p>
            <a:endParaRPr lang="it-IT" b="1">
              <a:solidFill>
                <a:srgbClr val="333399"/>
              </a:solidFill>
              <a:latin typeface="Avenir Next LT Pro" panose="020B0504020202020204" pitchFamily="34" charset="0"/>
              <a:ea typeface="Verdana"/>
            </a:endParaRPr>
          </a:p>
          <a:p>
            <a:endParaRPr lang="it-IT" b="1">
              <a:solidFill>
                <a:srgbClr val="333399"/>
              </a:solidFill>
              <a:latin typeface="Avenir Next LT Pro" panose="020B0504020202020204" pitchFamily="34" charset="0"/>
              <a:ea typeface="Verdana"/>
            </a:endParaRPr>
          </a:p>
          <a:p>
            <a:pPr marL="171450" indent="-171450">
              <a:buFont typeface="Arial" panose="020B0604020202020204" pitchFamily="34" charset="0"/>
              <a:buChar char="•"/>
            </a:pPr>
            <a:r>
              <a:rPr lang="it-IT">
                <a:latin typeface="Avenir Next LT Pro" panose="020B0504020202020204" pitchFamily="34" charset="0"/>
              </a:rPr>
              <a:t>Invia via PEC o raccomandata A/R.</a:t>
            </a:r>
          </a:p>
          <a:p>
            <a:pPr marL="171450" indent="-171450">
              <a:buFont typeface="Arial" panose="020B0604020202020204" pitchFamily="34" charset="0"/>
              <a:buChar char="•"/>
            </a:pPr>
            <a:r>
              <a:rPr lang="it-IT">
                <a:latin typeface="Avenir Next LT Pro" panose="020B0504020202020204" pitchFamily="34" charset="0"/>
              </a:rPr>
              <a:t>Allegare documento d’identità e, se richiesto, visura camerale (se azienda).</a:t>
            </a:r>
          </a:p>
          <a:p>
            <a:pPr marL="171450" indent="-171450">
              <a:buFont typeface="Arial" panose="020B0604020202020204" pitchFamily="34" charset="0"/>
              <a:buChar char="•"/>
            </a:pPr>
            <a:r>
              <a:rPr lang="it-IT">
                <a:latin typeface="Avenir Next LT Pro" panose="020B0504020202020204" pitchFamily="34" charset="0"/>
              </a:rPr>
              <a:t>Conserva copia della comunicazione inviata.</a:t>
            </a:r>
          </a:p>
          <a:p>
            <a:pPr algn="just"/>
            <a:endParaRPr lang="it-IT">
              <a:latin typeface="Avenir Next LT Pro" panose="020B0504020202020204" pitchFamily="34" charset="0"/>
            </a:endParaRPr>
          </a:p>
        </p:txBody>
      </p:sp>
    </p:spTree>
    <p:extLst>
      <p:ext uri="{BB962C8B-B14F-4D97-AF65-F5344CB8AC3E}">
        <p14:creationId xmlns:p14="http://schemas.microsoft.com/office/powerpoint/2010/main" val="232093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a:r>
              <a:rPr lang="it-IT">
                <a:latin typeface="Avenir Next LT Pro"/>
                <a:cs typeface="Calibri"/>
              </a:rPr>
              <a:t>CHI SIAMO</a:t>
            </a:r>
            <a:endParaRPr lang="it-IT"/>
          </a:p>
        </p:txBody>
      </p:sp>
      <p:sp>
        <p:nvSpPr>
          <p:cNvPr id="378" name="Google Shape;378;p22"/>
          <p:cNvSpPr txBox="1">
            <a:spLocks noGrp="1"/>
          </p:cNvSpPr>
          <p:nvPr>
            <p:ph type="body" idx="3"/>
          </p:nvPr>
        </p:nvSpPr>
        <p:spPr>
          <a:xfrm>
            <a:off x="435917" y="917570"/>
            <a:ext cx="9215335" cy="284693"/>
          </a:xfrm>
          <a:noFill/>
          <a:ln>
            <a:noFill/>
          </a:ln>
        </p:spPr>
        <p:txBody>
          <a:bodyPr spcFirstLastPara="1" wrap="square" lIns="0" tIns="0" rIns="0" bIns="0" anchor="t" anchorCtr="0">
            <a:spAutoFit/>
          </a:bodyPr>
          <a:lstStyle/>
          <a:p>
            <a:pPr marL="7620"/>
            <a:r>
              <a:rPr lang="it-IT" b="1" dirty="0">
                <a:latin typeface="Avenir Next LT Pro"/>
                <a:cs typeface="Calibri"/>
              </a:rPr>
              <a:t>Comune di Commezzadura in collaborazione con</a:t>
            </a:r>
            <a:endParaRPr lang="it-IT" b="1" dirty="0"/>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23</a:t>
            </a:fld>
            <a:endParaRPr lang="it-IT"/>
          </a:p>
        </p:txBody>
      </p:sp>
      <p:sp>
        <p:nvSpPr>
          <p:cNvPr id="5" name="Google Shape;275;g289ecec43e5_1_3">
            <a:extLst>
              <a:ext uri="{FF2B5EF4-FFF2-40B4-BE49-F238E27FC236}">
                <a16:creationId xmlns:a16="http://schemas.microsoft.com/office/drawing/2014/main" id="{60F5F7C2-EC07-6332-5C51-51CE3CF1F418}"/>
              </a:ext>
            </a:extLst>
          </p:cNvPr>
          <p:cNvSpPr/>
          <p:nvPr/>
        </p:nvSpPr>
        <p:spPr>
          <a:xfrm>
            <a:off x="4688388" y="1709924"/>
            <a:ext cx="3883500" cy="183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Verdana"/>
              <a:buNone/>
            </a:pPr>
            <a:r>
              <a:rPr lang="it-IT" b="1" i="0" u="none" strike="noStrike" cap="none">
                <a:solidFill>
                  <a:srgbClr val="000000"/>
                </a:solidFill>
                <a:latin typeface="Avenir Next LT Pro"/>
                <a:ea typeface="Verdana"/>
                <a:cs typeface="Verdana"/>
                <a:sym typeface="Verdana"/>
              </a:rPr>
              <a:t>Energy4Com</a:t>
            </a:r>
            <a:endParaRPr lang="it-IT" b="0" i="0" u="none" strike="noStrike" cap="none">
              <a:solidFill>
                <a:srgbClr val="000000"/>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Verdana"/>
              <a:buNone/>
            </a:pPr>
            <a:r>
              <a:rPr lang="it-IT" sz="1200" b="0" i="0" u="none" strike="noStrike" cap="none">
                <a:solidFill>
                  <a:srgbClr val="000000"/>
                </a:solidFill>
                <a:latin typeface="Avenir Next LT Pro"/>
                <a:ea typeface="Verdana"/>
                <a:cs typeface="Verdana"/>
                <a:sym typeface="Verdana"/>
              </a:rPr>
              <a:t>Società cooperativa fondata a Elmas (CA) nel 2021 da un team di professionisti da tutta Italia con importanti esperienze nel settore della transizione energetica, </a:t>
            </a:r>
            <a:r>
              <a:rPr lang="it-IT" sz="1200">
                <a:latin typeface="Avenir Next LT Pro"/>
                <a:ea typeface="Verdana"/>
                <a:cs typeface="Verdana"/>
                <a:sym typeface="Verdana"/>
              </a:rPr>
              <a:t>Smart</a:t>
            </a:r>
            <a:r>
              <a:rPr lang="it-IT" sz="1200" b="0" i="0" u="none" strike="noStrike" cap="none">
                <a:solidFill>
                  <a:srgbClr val="000000"/>
                </a:solidFill>
                <a:latin typeface="Avenir Next LT Pro"/>
                <a:ea typeface="Verdana"/>
                <a:cs typeface="Verdana"/>
                <a:sym typeface="Verdana"/>
              </a:rPr>
              <a:t> </a:t>
            </a:r>
            <a:r>
              <a:rPr lang="it-IT" sz="1200" err="1">
                <a:latin typeface="Avenir Next LT Pro"/>
                <a:ea typeface="Verdana"/>
                <a:cs typeface="Verdana"/>
                <a:sym typeface="Verdana"/>
              </a:rPr>
              <a:t>Grid</a:t>
            </a:r>
            <a:r>
              <a:rPr lang="it-IT" sz="1200" b="0" i="0" u="none" strike="noStrike" cap="none">
                <a:solidFill>
                  <a:srgbClr val="000000"/>
                </a:solidFill>
                <a:latin typeface="Avenir Next LT Pro"/>
                <a:ea typeface="Verdana"/>
                <a:cs typeface="Verdana"/>
                <a:sym typeface="Verdana"/>
              </a:rPr>
              <a:t> e pianificazione. E4C è una start up innovativa che offre servizi e soluzioni tecnologiche per la realizzazione di Comunità Energetiche Locali distribuite sul territorio </a:t>
            </a:r>
            <a:endParaRPr sz="1400" b="0" i="0" u="none" strike="noStrike" cap="none">
              <a:solidFill>
                <a:srgbClr val="000000"/>
              </a:solidFill>
              <a:latin typeface="Avenir Next LT Pro"/>
              <a:ea typeface="Arial"/>
              <a:cs typeface="Arial"/>
              <a:sym typeface="Arial"/>
            </a:endParaRPr>
          </a:p>
        </p:txBody>
      </p:sp>
      <p:sp>
        <p:nvSpPr>
          <p:cNvPr id="6" name="Google Shape;273;g289ecec43e5_1_3">
            <a:extLst>
              <a:ext uri="{FF2B5EF4-FFF2-40B4-BE49-F238E27FC236}">
                <a16:creationId xmlns:a16="http://schemas.microsoft.com/office/drawing/2014/main" id="{1BA24322-FCD3-E6D2-5F05-3DE370AB838E}"/>
              </a:ext>
            </a:extLst>
          </p:cNvPr>
          <p:cNvSpPr txBox="1"/>
          <p:nvPr/>
        </p:nvSpPr>
        <p:spPr>
          <a:xfrm>
            <a:off x="435917" y="3836956"/>
            <a:ext cx="8808300" cy="13446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158"/>
              <a:buFont typeface="Arial"/>
              <a:buNone/>
            </a:pPr>
            <a:endParaRPr sz="1158" b="0" i="0" u="none" strike="noStrike" cap="none">
              <a:solidFill>
                <a:srgbClr val="5F5F5F"/>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58"/>
              <a:buFont typeface="Arial"/>
              <a:buNone/>
            </a:pPr>
            <a:r>
              <a:rPr lang="it-IT" sz="1150" b="0" i="0" u="none" strike="noStrike" cap="none">
                <a:solidFill>
                  <a:srgbClr val="5F5F5F"/>
                </a:solidFill>
                <a:latin typeface="Verdana"/>
                <a:ea typeface="Verdana"/>
                <a:cs typeface="Verdana"/>
                <a:sym typeface="Verdana"/>
              </a:rPr>
              <a:t>Parte dei contenuti presenti in questo documento, sono tratti dalla guida online di Google Drive:  </a:t>
            </a:r>
            <a:r>
              <a:rPr lang="it-IT" sz="1150" b="0" i="0" u="sng" strike="noStrike" cap="none">
                <a:solidFill>
                  <a:schemeClr val="hlink"/>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https://support.google.com/drive/?hl=it#topic=14940</a:t>
            </a:r>
            <a:r>
              <a:rPr lang="it-IT" sz="1150" b="0" i="0" u="none" strike="noStrike" cap="none">
                <a:solidFill>
                  <a:srgbClr val="5F5F5F"/>
                </a:solidFill>
                <a:latin typeface="Verdana"/>
                <a:ea typeface="Verdana"/>
                <a:cs typeface="Verdana"/>
                <a:sym typeface="Verdana"/>
              </a:rPr>
              <a:t>  </a:t>
            </a:r>
            <a:endParaRPr sz="1150" b="0" i="0" u="none" strike="noStrike" cap="none">
              <a:solidFill>
                <a:srgbClr val="5F5F5F"/>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58"/>
              <a:buFont typeface="Arial"/>
              <a:buNone/>
            </a:pPr>
            <a:endParaRPr sz="1158" b="0" i="0" u="none" strike="noStrike" cap="none">
              <a:solidFill>
                <a:srgbClr val="5F5F5F"/>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58"/>
              <a:buFont typeface="Arial"/>
              <a:buNone/>
            </a:pPr>
            <a:r>
              <a:rPr lang="it-IT" sz="1150" b="0" i="0" u="none" strike="noStrike" cap="none">
                <a:solidFill>
                  <a:srgbClr val="5F5F5F"/>
                </a:solidFill>
                <a:latin typeface="Verdana"/>
                <a:ea typeface="Verdana"/>
                <a:cs typeface="Verdana"/>
                <a:sym typeface="Verdana"/>
              </a:rPr>
              <a:t>Sono proibite riproduzioni, anche parziali, del contenuto di questo documento</a:t>
            </a:r>
            <a:endParaRPr sz="1150" b="0" i="0" u="none" strike="noStrike" cap="none">
              <a:solidFill>
                <a:srgbClr val="5F5F5F"/>
              </a:solidFill>
              <a:latin typeface="Verdana"/>
              <a:ea typeface="Verdana"/>
              <a:cs typeface="Verdana"/>
              <a:sym typeface="Verdana"/>
            </a:endParaRPr>
          </a:p>
          <a:p>
            <a:pPr>
              <a:spcBef>
                <a:spcPts val="232"/>
              </a:spcBef>
              <a:buSzPts val="1158"/>
            </a:pPr>
            <a:r>
              <a:rPr lang="it-IT" sz="1150" b="1" i="0" u="none" strike="noStrike" cap="none">
                <a:solidFill>
                  <a:srgbClr val="5F5F5F"/>
                </a:solidFill>
                <a:latin typeface="Verdana"/>
                <a:ea typeface="Verdana"/>
                <a:cs typeface="Verdana"/>
                <a:sym typeface="Verdana"/>
              </a:rPr>
              <a:t>© Copyright 2024</a:t>
            </a:r>
            <a:r>
              <a:rPr lang="it-IT" sz="1150" b="1">
                <a:solidFill>
                  <a:srgbClr val="5F5F5F"/>
                </a:solidFill>
                <a:latin typeface="Verdana"/>
                <a:ea typeface="Verdana"/>
                <a:cs typeface="Verdana"/>
                <a:sym typeface="Verdana"/>
              </a:rPr>
              <a:t> </a:t>
            </a:r>
            <a:r>
              <a:rPr lang="it-IT" sz="1150" b="1" i="0" u="none" strike="noStrike" cap="none">
                <a:solidFill>
                  <a:srgbClr val="5F5F5F"/>
                </a:solidFill>
                <a:latin typeface="Verdana"/>
                <a:ea typeface="Verdana"/>
                <a:cs typeface="Verdana"/>
                <a:sym typeface="Verdana"/>
              </a:rPr>
              <a:t>Energy4Com società cooperativa</a:t>
            </a:r>
            <a:endParaRPr sz="1158" b="1" i="0" u="none" strike="noStrike" cap="none">
              <a:solidFill>
                <a:srgbClr val="5F5F5F"/>
              </a:solidFill>
              <a:latin typeface="Verdana"/>
              <a:ea typeface="Verdana"/>
              <a:cs typeface="Verdana"/>
            </a:endParaRPr>
          </a:p>
          <a:p>
            <a:pPr marL="0" marR="0" lvl="0" indent="0" algn="l" rtl="0">
              <a:lnSpc>
                <a:spcPct val="100000"/>
              </a:lnSpc>
              <a:spcBef>
                <a:spcPts val="232"/>
              </a:spcBef>
              <a:spcAft>
                <a:spcPts val="0"/>
              </a:spcAft>
              <a:buClr>
                <a:srgbClr val="000000"/>
              </a:buClr>
              <a:buSzPts val="1158"/>
              <a:buFont typeface="Arial"/>
              <a:buNone/>
            </a:pPr>
            <a:endParaRPr sz="1400" b="0" i="0" u="none" strike="noStrike" cap="none">
              <a:solidFill>
                <a:srgbClr val="000000"/>
              </a:solidFill>
              <a:latin typeface="Arial"/>
              <a:ea typeface="Arial"/>
              <a:cs typeface="Arial"/>
              <a:sym typeface="Arial"/>
            </a:endParaRPr>
          </a:p>
        </p:txBody>
      </p:sp>
      <p:pic>
        <p:nvPicPr>
          <p:cNvPr id="8" name="Google Shape;45;p1" descr="Immagine che contiene oscurità, Neon, luce, Elementi grafici&#10;&#10;Descrizione generata automaticamente">
            <a:extLst>
              <a:ext uri="{FF2B5EF4-FFF2-40B4-BE49-F238E27FC236}">
                <a16:creationId xmlns:a16="http://schemas.microsoft.com/office/drawing/2014/main" id="{A98B7609-0DCD-B862-4901-927D42B82C8B}"/>
              </a:ext>
            </a:extLst>
          </p:cNvPr>
          <p:cNvPicPr preferRelativeResize="0"/>
          <p:nvPr/>
        </p:nvPicPr>
        <p:blipFill rotWithShape="1">
          <a:blip r:embed="rId4">
            <a:alphaModFix/>
          </a:blip>
          <a:srcRect l="-501" r="-2145"/>
          <a:stretch/>
        </p:blipFill>
        <p:spPr>
          <a:xfrm>
            <a:off x="729201" y="1962050"/>
            <a:ext cx="2511375" cy="552075"/>
          </a:xfrm>
          <a:prstGeom prst="rect">
            <a:avLst/>
          </a:prstGeom>
          <a:noFill/>
          <a:ln>
            <a:noFill/>
          </a:ln>
        </p:spPr>
      </p:pic>
      <p:sp>
        <p:nvSpPr>
          <p:cNvPr id="10" name="Google Shape;631;p58">
            <a:extLst>
              <a:ext uri="{FF2B5EF4-FFF2-40B4-BE49-F238E27FC236}">
                <a16:creationId xmlns:a16="http://schemas.microsoft.com/office/drawing/2014/main" id="{00E6FFFB-C1C9-A5C2-A161-E98726C25D78}"/>
              </a:ext>
            </a:extLst>
          </p:cNvPr>
          <p:cNvSpPr txBox="1"/>
          <p:nvPr/>
        </p:nvSpPr>
        <p:spPr>
          <a:xfrm>
            <a:off x="574592" y="5902150"/>
            <a:ext cx="2077800" cy="623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it-IT" sz="2800" u="none" strike="noStrike" cap="none">
                <a:solidFill>
                  <a:srgbClr val="000080"/>
                </a:solidFill>
                <a:latin typeface="Avenir Next LT Pro" panose="020B0504020202020204" pitchFamily="34" charset="77"/>
                <a:ea typeface="Lexend"/>
                <a:cs typeface="Lexend"/>
                <a:sym typeface="Lexend"/>
              </a:rPr>
              <a:t>Grazie</a:t>
            </a:r>
            <a:r>
              <a:rPr lang="it-IT" sz="2800" u="none" strike="noStrike" cap="none">
                <a:solidFill>
                  <a:srgbClr val="0098BC"/>
                </a:solidFill>
                <a:latin typeface="Avenir Next LT Pro" panose="020B0504020202020204" pitchFamily="34" charset="77"/>
                <a:ea typeface="Lexend"/>
                <a:cs typeface="Lexend"/>
                <a:sym typeface="Lexend"/>
              </a:rPr>
              <a:t>.</a:t>
            </a:r>
            <a:endParaRPr sz="1600" u="none" strike="noStrike" cap="none">
              <a:solidFill>
                <a:srgbClr val="0098BC"/>
              </a:solidFill>
              <a:latin typeface="Avenir Next LT Pro" panose="020B0504020202020204" pitchFamily="34" charset="77"/>
              <a:ea typeface="Lexend"/>
              <a:cs typeface="Lexend"/>
              <a:sym typeface="Lexend"/>
            </a:endParaRPr>
          </a:p>
        </p:txBody>
      </p:sp>
      <p:cxnSp>
        <p:nvCxnSpPr>
          <p:cNvPr id="12" name="Google Shape;632;p58">
            <a:extLst>
              <a:ext uri="{FF2B5EF4-FFF2-40B4-BE49-F238E27FC236}">
                <a16:creationId xmlns:a16="http://schemas.microsoft.com/office/drawing/2014/main" id="{5607A50C-71EB-4E69-E54F-65318D663486}"/>
              </a:ext>
            </a:extLst>
          </p:cNvPr>
          <p:cNvCxnSpPr/>
          <p:nvPr/>
        </p:nvCxnSpPr>
        <p:spPr>
          <a:xfrm>
            <a:off x="372714" y="5902152"/>
            <a:ext cx="0" cy="623100"/>
          </a:xfrm>
          <a:prstGeom prst="straightConnector1">
            <a:avLst/>
          </a:prstGeom>
          <a:solidFill>
            <a:srgbClr val="BBE0E3"/>
          </a:solidFill>
          <a:ln w="76200" cap="flat" cmpd="sng">
            <a:solidFill>
              <a:srgbClr val="0098BC"/>
            </a:solidFill>
            <a:prstDash val="solid"/>
            <a:round/>
            <a:headEnd type="none" w="sm" len="sm"/>
            <a:tailEnd type="none" w="sm" len="sm"/>
          </a:ln>
        </p:spPr>
      </p:cxnSp>
    </p:spTree>
    <p:extLst>
      <p:ext uri="{BB962C8B-B14F-4D97-AF65-F5344CB8AC3E}">
        <p14:creationId xmlns:p14="http://schemas.microsoft.com/office/powerpoint/2010/main" val="156285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8"/>
          <p:cNvSpPr txBox="1">
            <a:spLocks noGrp="1"/>
          </p:cNvSpPr>
          <p:nvPr>
            <p:ph type="sldNum" sz="quarter" idx="4"/>
          </p:nvPr>
        </p:nvSpPr>
        <p:spPr>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it-IT">
                <a:latin typeface="Avenir Next LT Pro" panose="020B0504020202020204" pitchFamily="34" charset="0"/>
              </a:rPr>
              <a:t>24</a:t>
            </a:fld>
            <a:endParaRPr>
              <a:latin typeface="Avenir Next LT Pro" panose="020B0504020202020204" pitchFamily="34" charset="0"/>
            </a:endParaRPr>
          </a:p>
        </p:txBody>
      </p:sp>
      <p:sp>
        <p:nvSpPr>
          <p:cNvPr id="576" name="Google Shape;576;p58"/>
          <p:cNvSpPr/>
          <p:nvPr/>
        </p:nvSpPr>
        <p:spPr>
          <a:xfrm>
            <a:off x="7385725" y="6037974"/>
            <a:ext cx="2620200" cy="819900"/>
          </a:xfrm>
          <a:prstGeom prst="rect">
            <a:avLst/>
          </a:prstGeom>
          <a:gradFill>
            <a:gsLst>
              <a:gs pos="0">
                <a:srgbClr val="FBFDFD">
                  <a:alpha val="0"/>
                </a:srgbClr>
              </a:gs>
              <a:gs pos="100000">
                <a:srgbClr val="FFFFFF">
                  <a:alpha val="20000"/>
                </a:srgbClr>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venir Next LT Pro" panose="020B0504020202020204" pitchFamily="34" charset="0"/>
              <a:ea typeface="Verdana"/>
              <a:cs typeface="Verdana"/>
              <a:sym typeface="Verdana"/>
            </a:endParaRPr>
          </a:p>
        </p:txBody>
      </p:sp>
      <p:pic>
        <p:nvPicPr>
          <p:cNvPr id="4" name="Immagine 3">
            <a:extLst>
              <a:ext uri="{FF2B5EF4-FFF2-40B4-BE49-F238E27FC236}">
                <a16:creationId xmlns:a16="http://schemas.microsoft.com/office/drawing/2014/main" id="{9C61D315-A6BD-5AF7-D104-D4BB8F2F9638}"/>
              </a:ext>
            </a:extLst>
          </p:cNvPr>
          <p:cNvPicPr>
            <a:picLocks noChangeAspect="1"/>
          </p:cNvPicPr>
          <p:nvPr/>
        </p:nvPicPr>
        <p:blipFill>
          <a:blip r:embed="rId3"/>
          <a:stretch>
            <a:fillRect/>
          </a:stretch>
        </p:blipFill>
        <p:spPr>
          <a:xfrm>
            <a:off x="0" y="0"/>
            <a:ext cx="10002187" cy="7060367"/>
          </a:xfrm>
          <a:prstGeom prst="rect">
            <a:avLst/>
          </a:prstGeom>
        </p:spPr>
      </p:pic>
      <p:sp>
        <p:nvSpPr>
          <p:cNvPr id="3" name="Google Shape;43;p1">
            <a:extLst>
              <a:ext uri="{FF2B5EF4-FFF2-40B4-BE49-F238E27FC236}">
                <a16:creationId xmlns:a16="http://schemas.microsoft.com/office/drawing/2014/main" id="{8362F971-6AC2-A814-5E4E-48926743676B}"/>
              </a:ext>
            </a:extLst>
          </p:cNvPr>
          <p:cNvSpPr txBox="1"/>
          <p:nvPr/>
        </p:nvSpPr>
        <p:spPr>
          <a:xfrm>
            <a:off x="-128337" y="2378224"/>
            <a:ext cx="4014424" cy="184665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12700" indent="0">
              <a:buSzPts val="1400"/>
              <a:buFont typeface="Lexend"/>
              <a:buNone/>
              <a:defRPr sz="1800" b="1">
                <a:solidFill>
                  <a:schemeClr val="accent6"/>
                </a:solidFill>
                <a:latin typeface="Lexend"/>
                <a:ea typeface="Lexend"/>
                <a:cs typeface="Lexend"/>
                <a:sym typeface="Lexend"/>
              </a:defRPr>
            </a:lvl1pPr>
            <a:lvl2pPr marL="914400" indent="-406400">
              <a:spcBef>
                <a:spcPts val="560"/>
              </a:spcBef>
              <a:buClr>
                <a:schemeClr val="dk1"/>
              </a:buClr>
              <a:buSzPts val="2800"/>
              <a:buFont typeface="Lexend"/>
              <a:buChar char="–"/>
              <a:defRPr sz="2800">
                <a:solidFill>
                  <a:schemeClr val="dk1"/>
                </a:solidFill>
                <a:latin typeface="Lexend"/>
                <a:ea typeface="Lexend"/>
                <a:cs typeface="Lexend"/>
                <a:sym typeface="Lexend"/>
              </a:defRPr>
            </a:lvl2pPr>
            <a:lvl3pPr marL="1371600" indent="-381000">
              <a:spcBef>
                <a:spcPts val="480"/>
              </a:spcBef>
              <a:buClr>
                <a:schemeClr val="dk1"/>
              </a:buClr>
              <a:buSzPts val="2400"/>
              <a:buFont typeface="Lexend"/>
              <a:buChar char="•"/>
              <a:defRPr sz="2400">
                <a:solidFill>
                  <a:schemeClr val="dk1"/>
                </a:solidFill>
                <a:latin typeface="Lexend"/>
                <a:ea typeface="Lexend"/>
                <a:cs typeface="Lexend"/>
                <a:sym typeface="Lexend"/>
              </a:defRPr>
            </a:lvl3pPr>
            <a:lvl4pPr marL="1828800" indent="-355600">
              <a:spcBef>
                <a:spcPts val="400"/>
              </a:spcBef>
              <a:buClr>
                <a:schemeClr val="dk1"/>
              </a:buClr>
              <a:buSzPts val="2000"/>
              <a:buFont typeface="Lexend"/>
              <a:buChar char="–"/>
              <a:defRPr sz="2000">
                <a:solidFill>
                  <a:schemeClr val="dk1"/>
                </a:solidFill>
                <a:latin typeface="Lexend"/>
                <a:ea typeface="Lexend"/>
                <a:cs typeface="Lexend"/>
                <a:sym typeface="Lexend"/>
              </a:defRPr>
            </a:lvl4pPr>
            <a:lvl5pPr marL="2286000" indent="-355600">
              <a:spcBef>
                <a:spcPts val="400"/>
              </a:spcBef>
              <a:buClr>
                <a:schemeClr val="dk1"/>
              </a:buClr>
              <a:buSzPts val="2000"/>
              <a:buFont typeface="Lexend"/>
              <a:buChar char="»"/>
              <a:defRPr sz="2000">
                <a:solidFill>
                  <a:schemeClr val="dk1"/>
                </a:solidFill>
                <a:latin typeface="Lexend"/>
                <a:ea typeface="Lexend"/>
                <a:cs typeface="Lexend"/>
                <a:sym typeface="Lexend"/>
              </a:defRPr>
            </a:lvl5pPr>
            <a:lvl6pPr marL="2743200" indent="-355600">
              <a:spcBef>
                <a:spcPts val="400"/>
              </a:spcBef>
              <a:buClr>
                <a:schemeClr val="dk1"/>
              </a:buClr>
              <a:buSzPts val="2000"/>
              <a:buFont typeface="Lexend"/>
              <a:buChar char="»"/>
              <a:defRPr sz="2000">
                <a:solidFill>
                  <a:schemeClr val="dk1"/>
                </a:solidFill>
                <a:latin typeface="Lexend"/>
                <a:ea typeface="Lexend"/>
                <a:cs typeface="Lexend"/>
                <a:sym typeface="Lexend"/>
              </a:defRPr>
            </a:lvl6pPr>
            <a:lvl7pPr marL="3200400" indent="-355600">
              <a:spcBef>
                <a:spcPts val="400"/>
              </a:spcBef>
              <a:buClr>
                <a:schemeClr val="dk1"/>
              </a:buClr>
              <a:buSzPts val="2000"/>
              <a:buFont typeface="Lexend"/>
              <a:buChar char="»"/>
              <a:defRPr sz="2000">
                <a:solidFill>
                  <a:schemeClr val="dk1"/>
                </a:solidFill>
                <a:latin typeface="Lexend"/>
                <a:ea typeface="Lexend"/>
                <a:cs typeface="Lexend"/>
                <a:sym typeface="Lexend"/>
              </a:defRPr>
            </a:lvl7pPr>
            <a:lvl8pPr marL="3657600" indent="-355600">
              <a:spcBef>
                <a:spcPts val="400"/>
              </a:spcBef>
              <a:buClr>
                <a:schemeClr val="dk1"/>
              </a:buClr>
              <a:buSzPts val="2000"/>
              <a:buFont typeface="Lexend"/>
              <a:buChar char="»"/>
              <a:defRPr sz="2000">
                <a:solidFill>
                  <a:schemeClr val="dk1"/>
                </a:solidFill>
                <a:latin typeface="Lexend"/>
                <a:ea typeface="Lexend"/>
                <a:cs typeface="Lexend"/>
                <a:sym typeface="Lexend"/>
              </a:defRPr>
            </a:lvl8pPr>
            <a:lvl9pPr marL="4114800" indent="-355600">
              <a:spcBef>
                <a:spcPts val="400"/>
              </a:spcBef>
              <a:buClr>
                <a:schemeClr val="dk1"/>
              </a:buClr>
              <a:buSzPts val="2000"/>
              <a:buFont typeface="Lexend"/>
              <a:buChar char="»"/>
              <a:defRPr sz="2000">
                <a:solidFill>
                  <a:schemeClr val="dk1"/>
                </a:solidFill>
                <a:latin typeface="Lexend"/>
                <a:ea typeface="Lexend"/>
                <a:cs typeface="Lexend"/>
                <a:sym typeface="Lexend"/>
              </a:defRPr>
            </a:lvl9pPr>
          </a:lstStyle>
          <a:p>
            <a:pPr algn="ctr"/>
            <a:r>
              <a:rPr lang="it-IT">
                <a:solidFill>
                  <a:schemeClr val="bg1"/>
                </a:solidFill>
                <a:latin typeface="Avenir Next LT Pro"/>
              </a:rPr>
              <a:t>Energy4Com</a:t>
            </a:r>
          </a:p>
          <a:p>
            <a:pPr algn="ctr"/>
            <a:endParaRPr lang="it-IT">
              <a:solidFill>
                <a:schemeClr val="bg1"/>
              </a:solidFill>
              <a:latin typeface="Avenir Next LT Pro"/>
            </a:endParaRPr>
          </a:p>
          <a:p>
            <a:pPr algn="ctr"/>
            <a:r>
              <a:rPr lang="it-IT" sz="1400" b="0">
                <a:solidFill>
                  <a:schemeClr val="bg1"/>
                </a:solidFill>
                <a:latin typeface="Avenir Next LT Pro"/>
              </a:rPr>
              <a:t>Società Cooperativa – Start Up Innovativa</a:t>
            </a:r>
          </a:p>
          <a:p>
            <a:pPr algn="ctr"/>
            <a:r>
              <a:rPr lang="it-IT" sz="1400" b="0">
                <a:solidFill>
                  <a:schemeClr val="bg1"/>
                </a:solidFill>
                <a:latin typeface="Avenir Next LT Pro"/>
              </a:rPr>
              <a:t>Via Milano 46-48 09125 Cagliari (CA)</a:t>
            </a:r>
          </a:p>
          <a:p>
            <a:pPr algn="ctr"/>
            <a:endParaRPr lang="it-IT" sz="1400" b="0">
              <a:solidFill>
                <a:schemeClr val="bg1"/>
              </a:solidFill>
              <a:latin typeface="Avenir Next LT Pro"/>
            </a:endParaRPr>
          </a:p>
          <a:p>
            <a:pPr algn="ctr"/>
            <a:r>
              <a:rPr lang="it-IT" sz="1400" b="0">
                <a:solidFill>
                  <a:schemeClr val="bg1"/>
                </a:solidFill>
                <a:latin typeface="Avenir Next LT Pro"/>
              </a:rPr>
              <a:t>CF/P.IVA: 03948150929</a:t>
            </a:r>
          </a:p>
          <a:p>
            <a:pPr algn="ctr"/>
            <a:endParaRPr lang="it-IT" sz="1400" b="0">
              <a:solidFill>
                <a:schemeClr val="bg1"/>
              </a:solidFill>
              <a:latin typeface="Avenir Next LT Pro"/>
            </a:endParaRPr>
          </a:p>
          <a:p>
            <a:pPr algn="ctr"/>
            <a:r>
              <a:rPr lang="it-IT" sz="1400" b="0">
                <a:solidFill>
                  <a:schemeClr val="bg1"/>
                </a:solidFill>
                <a:latin typeface="Avenir Next LT Pro"/>
              </a:rPr>
              <a:t>info@energy4com.eu</a:t>
            </a:r>
          </a:p>
        </p:txBody>
      </p:sp>
      <p:sp>
        <p:nvSpPr>
          <p:cNvPr id="2" name="Google Shape;376;p22">
            <a:extLst>
              <a:ext uri="{FF2B5EF4-FFF2-40B4-BE49-F238E27FC236}">
                <a16:creationId xmlns:a16="http://schemas.microsoft.com/office/drawing/2014/main" id="{1609F2D4-2BF4-8E81-6722-F5EC9E111A18}"/>
              </a:ext>
            </a:extLst>
          </p:cNvPr>
          <p:cNvSpPr txBox="1">
            <a:spLocks noGrp="1"/>
          </p:cNvSpPr>
          <p:nvPr>
            <p:ph type="body" idx="1"/>
          </p:nvPr>
        </p:nvSpPr>
        <p:spPr>
          <a:xfrm>
            <a:off x="119179" y="176245"/>
            <a:ext cx="7777435" cy="328295"/>
          </a:xfrm>
          <a:noFill/>
          <a:ln>
            <a:noFill/>
          </a:ln>
        </p:spPr>
        <p:txBody>
          <a:bodyPr spcFirstLastPara="1" wrap="square" lIns="0" tIns="0" rIns="0" bIns="0" anchor="t" anchorCtr="0">
            <a:spAutoFit/>
          </a:bodyPr>
          <a:lstStyle/>
          <a:p>
            <a:pPr marL="7620"/>
            <a:r>
              <a:rPr lang="it-IT">
                <a:latin typeface="Avenir Next LT Pro"/>
                <a:cs typeface="Calibri"/>
              </a:rPr>
              <a:t>CHI SIAMO</a:t>
            </a:r>
            <a:endParaRPr lang="it-IT"/>
          </a:p>
        </p:txBody>
      </p:sp>
      <p:sp>
        <p:nvSpPr>
          <p:cNvPr id="5" name="Google Shape;378;p22">
            <a:extLst>
              <a:ext uri="{FF2B5EF4-FFF2-40B4-BE49-F238E27FC236}">
                <a16:creationId xmlns:a16="http://schemas.microsoft.com/office/drawing/2014/main" id="{E02D146C-FFF6-B891-A633-E0AB25098843}"/>
              </a:ext>
            </a:extLst>
          </p:cNvPr>
          <p:cNvSpPr txBox="1">
            <a:spLocks/>
          </p:cNvSpPr>
          <p:nvPr/>
        </p:nvSpPr>
        <p:spPr>
          <a:xfrm>
            <a:off x="149636" y="1181647"/>
            <a:ext cx="9215335" cy="246221"/>
          </a:xfrm>
          <a:prstGeom prst="rect">
            <a:avLst/>
          </a:prstGeom>
          <a:noFill/>
          <a:ln>
            <a:noFill/>
          </a:ln>
        </p:spPr>
        <p:txBody>
          <a:bodyPr spcFirstLastPara="1" wrap="square" lIns="0" tIns="0" rIns="0" bIns="0" anchor="t" anchorCtr="0">
            <a:spAutoFit/>
          </a:bodyPr>
          <a:lstStyle>
            <a:lvl1pPr marL="7938" marR="0" lvl="0" indent="-7938" algn="l" defTabSz="914400" rtl="0" eaLnBrk="1" latinLnBrk="0" hangingPunct="1">
              <a:lnSpc>
                <a:spcPct val="100000"/>
              </a:lnSpc>
              <a:spcBef>
                <a:spcPts val="0"/>
              </a:spcBef>
              <a:spcAft>
                <a:spcPts val="0"/>
              </a:spcAft>
              <a:buSzPts val="1400"/>
              <a:buFont typeface="Arial" panose="020B0604020202020204" pitchFamily="34" charset="0"/>
              <a:buNone/>
              <a:tabLst/>
              <a:defRPr sz="1600" b="0" i="0" u="none" strike="noStrike" kern="1200" cap="none">
                <a:solidFill>
                  <a:schemeClr val="dk1"/>
                </a:solidFill>
                <a:latin typeface="Avenir Next LT Pro" panose="020B0504020202020204" pitchFamily="34" charset="77"/>
                <a:ea typeface="Avenir Next LT Pro" panose="020B0504020202020204" pitchFamily="34" charset="77"/>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00000"/>
                </a:solidFill>
                <a:latin typeface="Arial"/>
                <a:ea typeface="Arial"/>
                <a:cs typeface="Arial"/>
                <a:sym typeface="Arial"/>
              </a:defRPr>
            </a:lvl2pPr>
            <a:lvl3pPr marL="1371600" marR="0" lvl="2"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3pPr>
            <a:lvl4pPr marL="1828800" marR="0" lvl="3"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4pPr>
            <a:lvl5pPr marL="2286000" marR="0" lvl="4"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7620">
              <a:buClrTx/>
            </a:pPr>
            <a:r>
              <a:rPr lang="it-IT" b="1" dirty="0">
                <a:latin typeface="Avenir Next LT Pro"/>
                <a:cs typeface="Calibri"/>
              </a:rPr>
              <a:t>Comune di Commezzadura in collaborazione con</a:t>
            </a:r>
            <a:endParaRPr lang="it-IT" b="1" dirty="0"/>
          </a:p>
        </p:txBody>
      </p:sp>
      <p:pic>
        <p:nvPicPr>
          <p:cNvPr id="7" name="Immagine 6" descr="Immagine che contiene Carattere, Elementi grafici, logo, grafica&#10;&#10;Il contenuto generato dall'IA potrebbe non essere corretto.">
            <a:extLst>
              <a:ext uri="{FF2B5EF4-FFF2-40B4-BE49-F238E27FC236}">
                <a16:creationId xmlns:a16="http://schemas.microsoft.com/office/drawing/2014/main" id="{411F1616-9326-4823-A358-13708CB07A2B}"/>
              </a:ext>
            </a:extLst>
          </p:cNvPr>
          <p:cNvPicPr>
            <a:picLocks noChangeAspect="1"/>
          </p:cNvPicPr>
          <p:nvPr/>
        </p:nvPicPr>
        <p:blipFill>
          <a:blip r:embed="rId4"/>
          <a:stretch>
            <a:fillRect/>
          </a:stretch>
        </p:blipFill>
        <p:spPr>
          <a:xfrm>
            <a:off x="246730" y="6285797"/>
            <a:ext cx="2297422" cy="5191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noFill/>
          <a:ln>
            <a:noFill/>
          </a:ln>
        </p:spPr>
        <p:txBody>
          <a:bodyPr spcFirstLastPara="1" wrap="square" lIns="0" tIns="0" rIns="0" bIns="0" anchor="t" anchorCtr="0">
            <a:spAutoFit/>
          </a:bodyPr>
          <a:lstStyle/>
          <a:p>
            <a:pPr marL="7620"/>
            <a:r>
              <a:rPr lang="it-IT">
                <a:latin typeface="Avenir Next LT Pro"/>
                <a:cs typeface="Calibri"/>
              </a:rPr>
              <a:t>INDICE </a:t>
            </a:r>
            <a:endParaRPr lang="it-IT"/>
          </a:p>
        </p:txBody>
      </p:sp>
      <p:sp>
        <p:nvSpPr>
          <p:cNvPr id="6" name="Segnaposto numero diapositiva 5">
            <a:extLst>
              <a:ext uri="{FF2B5EF4-FFF2-40B4-BE49-F238E27FC236}">
                <a16:creationId xmlns:a16="http://schemas.microsoft.com/office/drawing/2014/main" id="{51A58EC0-0F1C-7BC2-1835-0B37978297DE}"/>
              </a:ext>
            </a:extLst>
          </p:cNvPr>
          <p:cNvSpPr>
            <a:spLocks noGrp="1"/>
          </p:cNvSpPr>
          <p:nvPr>
            <p:ph type="sldNum" idx="10"/>
          </p:nvPr>
        </p:nvSpPr>
        <p:spPr/>
        <p:txBody>
          <a:bodyPr/>
          <a:lstStyle/>
          <a:p>
            <a:fld id="{00000000-1234-1234-1234-123412341234}" type="slidenum">
              <a:rPr lang="it-IT" smtClean="0"/>
              <a:pPr/>
              <a:t>3</a:t>
            </a:fld>
            <a:endParaRPr lang="it-IT"/>
          </a:p>
        </p:txBody>
      </p:sp>
      <p:graphicFrame>
        <p:nvGraphicFramePr>
          <p:cNvPr id="5" name="Tabella 4">
            <a:extLst>
              <a:ext uri="{FF2B5EF4-FFF2-40B4-BE49-F238E27FC236}">
                <a16:creationId xmlns:a16="http://schemas.microsoft.com/office/drawing/2014/main" id="{545D42BD-CD68-BA62-7831-525BCBA525BE}"/>
              </a:ext>
            </a:extLst>
          </p:cNvPr>
          <p:cNvGraphicFramePr>
            <a:graphicFrameLocks noGrp="1"/>
          </p:cNvGraphicFramePr>
          <p:nvPr>
            <p:extLst>
              <p:ext uri="{D42A27DB-BD31-4B8C-83A1-F6EECF244321}">
                <p14:modId xmlns:p14="http://schemas.microsoft.com/office/powerpoint/2010/main" val="1753621769"/>
              </p:ext>
            </p:extLst>
          </p:nvPr>
        </p:nvGraphicFramePr>
        <p:xfrm>
          <a:off x="429825" y="1509559"/>
          <a:ext cx="8248650" cy="3415596"/>
        </p:xfrm>
        <a:graphic>
          <a:graphicData uri="http://schemas.openxmlformats.org/drawingml/2006/table">
            <a:tbl>
              <a:tblPr bandRow="1">
                <a:tableStyleId>{2662C2EE-E612-4058-91A0-2C8F88F885BE}</a:tableStyleId>
              </a:tblPr>
              <a:tblGrid>
                <a:gridCol w="6867525">
                  <a:extLst>
                    <a:ext uri="{9D8B030D-6E8A-4147-A177-3AD203B41FA5}">
                      <a16:colId xmlns:a16="http://schemas.microsoft.com/office/drawing/2014/main" val="3965582014"/>
                    </a:ext>
                  </a:extLst>
                </a:gridCol>
                <a:gridCol w="1381125">
                  <a:extLst>
                    <a:ext uri="{9D8B030D-6E8A-4147-A177-3AD203B41FA5}">
                      <a16:colId xmlns:a16="http://schemas.microsoft.com/office/drawing/2014/main" val="1450443409"/>
                    </a:ext>
                  </a:extLst>
                </a:gridCol>
              </a:tblGrid>
              <a:tr h="775251">
                <a:tc>
                  <a:txBody>
                    <a:bodyPr/>
                    <a:lstStyle/>
                    <a:p>
                      <a:pPr fontAlgn="base"/>
                      <a:r>
                        <a:rPr lang="it-IT" sz="1200" b="0">
                          <a:solidFill>
                            <a:srgbClr val="161537"/>
                          </a:solidFill>
                          <a:effectLst/>
                          <a:latin typeface="Avenir Next LT Pro"/>
                        </a:rPr>
                        <a:t>Argomenti Generali </a:t>
                      </a:r>
                      <a:endParaRPr lang="it-IT" sz="1200" b="1">
                        <a:solidFill>
                          <a:srgbClr val="FFFFFF"/>
                        </a:solidFill>
                        <a:effectLst/>
                        <a:latin typeface="Avenir Next LT Pro"/>
                      </a:endParaRPr>
                    </a:p>
                  </a:txBody>
                  <a:tcPr marL="91450" marR="91450" anchor="ctr">
                    <a:lnL>
                      <a:noFill/>
                    </a:lnL>
                    <a:lnR>
                      <a:noFill/>
                    </a:lnR>
                    <a:lnT>
                      <a:noFill/>
                    </a:lnT>
                    <a:lnB>
                      <a:noFill/>
                    </a:lnB>
                    <a:solidFill>
                      <a:srgbClr val="BBE0E3"/>
                    </a:solidFill>
                  </a:tcPr>
                </a:tc>
                <a:tc>
                  <a:txBody>
                    <a:bodyPr/>
                    <a:lstStyle/>
                    <a:p>
                      <a:pPr fontAlgn="base"/>
                      <a:r>
                        <a:rPr lang="it-IT" sz="1200" b="0">
                          <a:solidFill>
                            <a:srgbClr val="161537"/>
                          </a:solidFill>
                          <a:effectLst/>
                          <a:latin typeface="Avenir Next LT Pro"/>
                        </a:rPr>
                        <a:t>pag. 4/7</a:t>
                      </a:r>
                      <a:endParaRPr lang="it-IT" sz="1200" b="1">
                        <a:solidFill>
                          <a:srgbClr val="FFFFFF"/>
                        </a:solidFill>
                        <a:effectLst/>
                        <a:latin typeface="Avenir Next LT Pro"/>
                      </a:endParaRPr>
                    </a:p>
                  </a:txBody>
                  <a:tcPr marL="91450" marR="91450" anchor="ctr">
                    <a:lnL>
                      <a:noFill/>
                    </a:lnL>
                    <a:lnR>
                      <a:noFill/>
                    </a:lnR>
                    <a:lnT>
                      <a:noFill/>
                    </a:lnT>
                    <a:lnB>
                      <a:noFill/>
                    </a:lnB>
                    <a:solidFill>
                      <a:srgbClr val="BBE0E3"/>
                    </a:solidFill>
                  </a:tcPr>
                </a:tc>
                <a:extLst>
                  <a:ext uri="{0D108BD9-81ED-4DB2-BD59-A6C34878D82A}">
                    <a16:rowId xmlns:a16="http://schemas.microsoft.com/office/drawing/2014/main" val="1084003076"/>
                  </a:ext>
                </a:extLst>
              </a:tr>
              <a:tr h="528069">
                <a:tc>
                  <a:txBody>
                    <a:bodyPr/>
                    <a:lstStyle/>
                    <a:p>
                      <a:pPr fontAlgn="base"/>
                      <a:r>
                        <a:rPr lang="it-IT" sz="1200">
                          <a:solidFill>
                            <a:srgbClr val="161537"/>
                          </a:solidFill>
                          <a:effectLst/>
                          <a:latin typeface="Avenir Next LT Pro"/>
                        </a:rPr>
                        <a:t>Consumi Energetici - Impianti di Produzione da fonte rinnovabile (FER) </a:t>
                      </a:r>
                      <a:endParaRPr lang="it-IT" sz="1200">
                        <a:effectLst/>
                        <a:latin typeface="Avenir Next LT Pro"/>
                      </a:endParaRPr>
                    </a:p>
                  </a:txBody>
                  <a:tcPr marL="91450" marR="91450" anchor="ctr">
                    <a:lnL>
                      <a:noFill/>
                    </a:lnL>
                    <a:lnR>
                      <a:noFill/>
                    </a:lnR>
                    <a:lnT>
                      <a:noFill/>
                    </a:lnT>
                    <a:lnB>
                      <a:noFill/>
                    </a:lnB>
                    <a:solidFill>
                      <a:srgbClr val="E7F3F4"/>
                    </a:solidFill>
                  </a:tcPr>
                </a:tc>
                <a:tc>
                  <a:txBody>
                    <a:bodyPr/>
                    <a:lstStyle/>
                    <a:p>
                      <a:pPr fontAlgn="base"/>
                      <a:r>
                        <a:rPr lang="it-IT" sz="1200">
                          <a:solidFill>
                            <a:srgbClr val="161537"/>
                          </a:solidFill>
                          <a:effectLst/>
                          <a:latin typeface="Avenir Next LT Pro"/>
                        </a:rPr>
                        <a:t>pag. 8/12</a:t>
                      </a:r>
                      <a:endParaRPr lang="it-IT" sz="1200">
                        <a:effectLst/>
                        <a:latin typeface="Avenir Next LT Pro"/>
                      </a:endParaRPr>
                    </a:p>
                  </a:txBody>
                  <a:tcPr marL="91450" marR="91450" anchor="ctr">
                    <a:lnL>
                      <a:noFill/>
                    </a:lnL>
                    <a:lnR>
                      <a:noFill/>
                    </a:lnR>
                    <a:lnT>
                      <a:noFill/>
                    </a:lnT>
                    <a:lnB>
                      <a:noFill/>
                    </a:lnB>
                    <a:solidFill>
                      <a:srgbClr val="E7F3F4"/>
                    </a:solidFill>
                  </a:tcPr>
                </a:tc>
                <a:extLst>
                  <a:ext uri="{0D108BD9-81ED-4DB2-BD59-A6C34878D82A}">
                    <a16:rowId xmlns:a16="http://schemas.microsoft.com/office/drawing/2014/main" val="1807853912"/>
                  </a:ext>
                </a:extLst>
              </a:tr>
              <a:tr h="528069">
                <a:tc>
                  <a:txBody>
                    <a:bodyPr/>
                    <a:lstStyle/>
                    <a:p>
                      <a:pPr fontAlgn="base"/>
                      <a:r>
                        <a:rPr lang="it-IT" sz="1200">
                          <a:solidFill>
                            <a:srgbClr val="161537"/>
                          </a:solidFill>
                          <a:effectLst/>
                          <a:latin typeface="Avenir Next LT Pro"/>
                        </a:rPr>
                        <a:t>Documentazione e Allegati</a:t>
                      </a:r>
                      <a:endParaRPr lang="it-IT" sz="1200">
                        <a:effectLst/>
                        <a:latin typeface="Avenir Next LT Pro"/>
                      </a:endParaRPr>
                    </a:p>
                  </a:txBody>
                  <a:tcPr marL="91450" marR="91450" anchor="ctr">
                    <a:lnL>
                      <a:noFill/>
                    </a:lnL>
                    <a:lnR>
                      <a:noFill/>
                    </a:lnR>
                    <a:lnT>
                      <a:noFill/>
                    </a:lnT>
                    <a:lnB>
                      <a:noFill/>
                    </a:lnB>
                    <a:solidFill>
                      <a:srgbClr val="F3F9FA"/>
                    </a:solidFill>
                  </a:tcPr>
                </a:tc>
                <a:tc>
                  <a:txBody>
                    <a:bodyPr/>
                    <a:lstStyle/>
                    <a:p>
                      <a:pPr fontAlgn="base"/>
                      <a:r>
                        <a:rPr lang="it-IT" sz="1200">
                          <a:solidFill>
                            <a:srgbClr val="161537"/>
                          </a:solidFill>
                          <a:effectLst/>
                          <a:latin typeface="Avenir Next LT Pro"/>
                        </a:rPr>
                        <a:t>pag. 16</a:t>
                      </a:r>
                      <a:endParaRPr lang="it-IT" sz="1200">
                        <a:effectLst/>
                        <a:latin typeface="Avenir Next LT Pro"/>
                      </a:endParaRPr>
                    </a:p>
                  </a:txBody>
                  <a:tcPr marL="91450" marR="91450" anchor="ctr">
                    <a:lnL>
                      <a:noFill/>
                    </a:lnL>
                    <a:lnR>
                      <a:noFill/>
                    </a:lnR>
                    <a:lnT>
                      <a:noFill/>
                    </a:lnT>
                    <a:lnB>
                      <a:noFill/>
                    </a:lnB>
                    <a:solidFill>
                      <a:srgbClr val="F3F9FA"/>
                    </a:solidFill>
                  </a:tcPr>
                </a:tc>
                <a:extLst>
                  <a:ext uri="{0D108BD9-81ED-4DB2-BD59-A6C34878D82A}">
                    <a16:rowId xmlns:a16="http://schemas.microsoft.com/office/drawing/2014/main" val="3605741251"/>
                  </a:ext>
                </a:extLst>
              </a:tr>
              <a:tr h="528069">
                <a:tc>
                  <a:txBody>
                    <a:bodyPr/>
                    <a:lstStyle/>
                    <a:p>
                      <a:pPr fontAlgn="base"/>
                      <a:r>
                        <a:rPr lang="it-IT" sz="1200">
                          <a:solidFill>
                            <a:srgbClr val="161537"/>
                          </a:solidFill>
                          <a:effectLst/>
                          <a:latin typeface="Avenir Next LT Pro"/>
                        </a:rPr>
                        <a:t>Immobili e Catasto</a:t>
                      </a:r>
                      <a:endParaRPr lang="it-IT" sz="1200">
                        <a:effectLst/>
                        <a:latin typeface="Avenir Next LT Pro"/>
                      </a:endParaRPr>
                    </a:p>
                  </a:txBody>
                  <a:tcPr marL="91450" marR="91450" anchor="ctr">
                    <a:lnL>
                      <a:noFill/>
                    </a:lnL>
                    <a:lnR>
                      <a:noFill/>
                    </a:lnR>
                    <a:lnT>
                      <a:noFill/>
                    </a:lnT>
                    <a:lnB>
                      <a:noFill/>
                    </a:lnB>
                    <a:solidFill>
                      <a:srgbClr val="E7F3F4"/>
                    </a:solidFill>
                  </a:tcPr>
                </a:tc>
                <a:tc>
                  <a:txBody>
                    <a:bodyPr/>
                    <a:lstStyle/>
                    <a:p>
                      <a:pPr fontAlgn="base"/>
                      <a:r>
                        <a:rPr lang="it-IT" sz="1200">
                          <a:solidFill>
                            <a:srgbClr val="161537"/>
                          </a:solidFill>
                          <a:effectLst/>
                          <a:latin typeface="Avenir Next LT Pro"/>
                        </a:rPr>
                        <a:t>pag. 17</a:t>
                      </a:r>
                      <a:endParaRPr lang="it-IT" sz="1200">
                        <a:effectLst/>
                        <a:latin typeface="Avenir Next LT Pro"/>
                      </a:endParaRPr>
                    </a:p>
                  </a:txBody>
                  <a:tcPr marL="91450" marR="91450" anchor="ctr">
                    <a:lnL>
                      <a:noFill/>
                    </a:lnL>
                    <a:lnR>
                      <a:noFill/>
                    </a:lnR>
                    <a:lnT>
                      <a:noFill/>
                    </a:lnT>
                    <a:lnB>
                      <a:noFill/>
                    </a:lnB>
                    <a:solidFill>
                      <a:srgbClr val="E7F3F4"/>
                    </a:solidFill>
                  </a:tcPr>
                </a:tc>
                <a:extLst>
                  <a:ext uri="{0D108BD9-81ED-4DB2-BD59-A6C34878D82A}">
                    <a16:rowId xmlns:a16="http://schemas.microsoft.com/office/drawing/2014/main" val="3472138561"/>
                  </a:ext>
                </a:extLst>
              </a:tr>
              <a:tr h="528069">
                <a:tc>
                  <a:txBody>
                    <a:bodyPr/>
                    <a:lstStyle/>
                    <a:p>
                      <a:pPr fontAlgn="base"/>
                      <a:r>
                        <a:rPr lang="it-IT" sz="1200">
                          <a:solidFill>
                            <a:srgbClr val="161537"/>
                          </a:solidFill>
                          <a:effectLst/>
                          <a:latin typeface="Avenir Next LT Pro"/>
                        </a:rPr>
                        <a:t>Soggetti Partecipanti</a:t>
                      </a:r>
                      <a:endParaRPr lang="it-IT" sz="1200">
                        <a:effectLst/>
                        <a:latin typeface="Avenir Next LT Pro"/>
                      </a:endParaRPr>
                    </a:p>
                  </a:txBody>
                  <a:tcPr marL="91450" marR="91450" anchor="ctr">
                    <a:lnL>
                      <a:noFill/>
                    </a:lnL>
                    <a:lnR>
                      <a:noFill/>
                    </a:lnR>
                    <a:lnT>
                      <a:noFill/>
                    </a:lnT>
                    <a:lnB>
                      <a:noFill/>
                    </a:lnB>
                    <a:solidFill>
                      <a:srgbClr val="F3F9FA"/>
                    </a:solidFill>
                  </a:tcPr>
                </a:tc>
                <a:tc>
                  <a:txBody>
                    <a:bodyPr/>
                    <a:lstStyle/>
                    <a:p>
                      <a:pPr fontAlgn="base"/>
                      <a:r>
                        <a:rPr lang="it-IT" sz="1200">
                          <a:effectLst/>
                          <a:latin typeface="Avenir Next LT Pro"/>
                        </a:rPr>
                        <a:t>pag. 18</a:t>
                      </a:r>
                    </a:p>
                  </a:txBody>
                  <a:tcPr marL="91450" marR="91450" anchor="ctr">
                    <a:lnL>
                      <a:noFill/>
                    </a:lnL>
                    <a:lnR>
                      <a:noFill/>
                    </a:lnR>
                    <a:lnT>
                      <a:noFill/>
                    </a:lnT>
                    <a:lnB>
                      <a:noFill/>
                    </a:lnB>
                    <a:solidFill>
                      <a:srgbClr val="F3F9FA"/>
                    </a:solidFill>
                  </a:tcPr>
                </a:tc>
                <a:extLst>
                  <a:ext uri="{0D108BD9-81ED-4DB2-BD59-A6C34878D82A}">
                    <a16:rowId xmlns:a16="http://schemas.microsoft.com/office/drawing/2014/main" val="3891669449"/>
                  </a:ext>
                </a:extLst>
              </a:tr>
              <a:tr h="528069">
                <a:tc>
                  <a:txBody>
                    <a:bodyPr/>
                    <a:lstStyle/>
                    <a:p>
                      <a:pPr lvl="0">
                        <a:buNone/>
                      </a:pPr>
                      <a:r>
                        <a:rPr lang="it-IT" sz="1200" b="0" i="0" u="none" strike="noStrike" baseline="0" noProof="0">
                          <a:solidFill>
                            <a:srgbClr val="161537"/>
                          </a:solidFill>
                          <a:effectLst/>
                          <a:latin typeface="Avenir Next LT Pro"/>
                        </a:rPr>
                        <a:t>Passare da Mercato Libero a RID (GSE)</a:t>
                      </a:r>
                      <a:endParaRPr lang="it-IT"/>
                    </a:p>
                  </a:txBody>
                  <a:tcPr marL="91450" marR="91450" anchor="ctr">
                    <a:lnL w="0">
                      <a:noFill/>
                    </a:lnL>
                    <a:lnR w="0">
                      <a:noFill/>
                    </a:lnR>
                    <a:lnT w="0">
                      <a:noFill/>
                    </a:lnT>
                    <a:lnB w="0">
                      <a:noFill/>
                    </a:lnB>
                    <a:solidFill>
                      <a:srgbClr val="F3F9FA"/>
                    </a:solidFill>
                  </a:tcPr>
                </a:tc>
                <a:tc>
                  <a:txBody>
                    <a:bodyPr/>
                    <a:lstStyle/>
                    <a:p>
                      <a:pPr lvl="0">
                        <a:buNone/>
                      </a:pPr>
                      <a:r>
                        <a:rPr lang="it-IT" sz="1200">
                          <a:effectLst/>
                          <a:latin typeface="Avenir Next LT Pro"/>
                        </a:rPr>
                        <a:t>Pag. 19/22</a:t>
                      </a:r>
                    </a:p>
                  </a:txBody>
                  <a:tcPr marL="91450" marR="91450" anchor="ctr">
                    <a:lnL w="0">
                      <a:noFill/>
                    </a:lnL>
                    <a:lnR w="0">
                      <a:noFill/>
                    </a:lnR>
                    <a:lnT w="0">
                      <a:noFill/>
                    </a:lnT>
                    <a:lnB w="0">
                      <a:noFill/>
                    </a:lnB>
                    <a:solidFill>
                      <a:srgbClr val="F3F9FA"/>
                    </a:solidFill>
                  </a:tcPr>
                </a:tc>
                <a:extLst>
                  <a:ext uri="{0D108BD9-81ED-4DB2-BD59-A6C34878D82A}">
                    <a16:rowId xmlns:a16="http://schemas.microsoft.com/office/drawing/2014/main" val="318204299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Argomenti generali </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4</a:t>
            </a:fld>
            <a:endParaRPr lang="it-IT"/>
          </a:p>
        </p:txBody>
      </p:sp>
      <p:sp>
        <p:nvSpPr>
          <p:cNvPr id="4" name="Google Shape;64;g2b690a14de3_0_0">
            <a:extLst>
              <a:ext uri="{FF2B5EF4-FFF2-40B4-BE49-F238E27FC236}">
                <a16:creationId xmlns:a16="http://schemas.microsoft.com/office/drawing/2014/main" id="{D216D6F8-EB80-A4DE-8470-EEEE6B1F3642}"/>
              </a:ext>
            </a:extLst>
          </p:cNvPr>
          <p:cNvSpPr txBox="1"/>
          <p:nvPr/>
        </p:nvSpPr>
        <p:spPr>
          <a:xfrm>
            <a:off x="415218" y="1140420"/>
            <a:ext cx="9000000" cy="549381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Cos’è una Comunità Energetica Rinnovabile (CER)?</a:t>
            </a:r>
            <a:endParaRPr lang="it-IT" sz="1200" b="0" i="0" u="none" strike="noStrike" cap="none">
              <a:solidFill>
                <a:srgbClr val="333399"/>
              </a:solidFill>
              <a:latin typeface="Avenir Next LT Pro"/>
              <a:ea typeface="Verdana"/>
              <a:cs typeface="Verdana"/>
            </a:endParaRPr>
          </a:p>
          <a:p>
            <a:pPr marL="0" marR="0" lvl="0" indent="0" algn="just" rtl="0">
              <a:lnSpc>
                <a:spcPct val="100000"/>
              </a:lnSpc>
              <a:spcBef>
                <a:spcPts val="0"/>
              </a:spcBef>
              <a:spcAft>
                <a:spcPts val="0"/>
              </a:spcAft>
              <a:buClr>
                <a:schemeClr val="dk1"/>
              </a:buClr>
              <a:buSzPts val="1100"/>
              <a:buFont typeface="Arial"/>
              <a:buNone/>
            </a:pPr>
            <a:r>
              <a:rPr lang="it-IT" sz="1200" b="0" i="0" u="none" strike="noStrike" cap="none">
                <a:solidFill>
                  <a:schemeClr val="dk1"/>
                </a:solidFill>
                <a:latin typeface="Avenir Next LT Pro"/>
                <a:ea typeface="Verdana"/>
                <a:cs typeface="Verdana"/>
                <a:sym typeface="Verdana"/>
              </a:rPr>
              <a:t>Una Comunità Energetica Rinnovabile rappresenta un'innovativa forma di collaborazione e gestione dell'energia che unisce individui, imprese e enti locali in un unico obiettivo: produrre, consumare e condividere virtualmente energia rinnovabile a livello locale. Possono partecipare alla CER: persone fisiche, PMI, anche partecipate da enti territoriali, associazioni, aziende territoriali per l’edilizia residenziale, istituzioni pubbliche di assistenza e beneficenza, aziende pubbliche di servizi alla persona, consorzi di bonifica, enti e organismi di ricerca e formazione, enti religiosi, enti del Terzo settore e associazioni di protezione ambientale nonché le amministrazioni locali individuate nell’elenco delle amministrazioni pubbliche predisposto dall’Istituto nazionale di statistica (ISTAT) ai sensi dell’articolo 1, comma 3, della legge 31 dicembre 2009, n. 196. Ciascun soggetto può partecipare col ruolo di consumatore, produttore o prosumer.</a:t>
            </a:r>
            <a:endParaRPr sz="1200" b="0" i="0" u="none" strike="noStrike" cap="none">
              <a:solidFill>
                <a:schemeClr val="dk1"/>
              </a:solidFill>
              <a:latin typeface="Avenir Next LT Pro"/>
              <a:ea typeface="Verdana"/>
              <a:cs typeface="Verdana"/>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Avenir Next LT Pro"/>
              <a:ea typeface="Verdana"/>
              <a:cs typeface="Verdana"/>
            </a:endParaRPr>
          </a:p>
          <a:p>
            <a:pPr marL="0" marR="0" lvl="0" indent="0" algn="just" rtl="0">
              <a:lnSpc>
                <a:spcPct val="100000"/>
              </a:lnSpc>
              <a:spcBef>
                <a:spcPts val="60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Quali sono gli obiettivi e le finalità delle CER?</a:t>
            </a:r>
            <a:endParaRPr sz="1200" b="0" i="0" u="none" strike="noStrike" cap="none">
              <a:solidFill>
                <a:srgbClr val="333399"/>
              </a:solidFill>
              <a:latin typeface="Avenir Next LT Pro"/>
              <a:ea typeface="Verdana"/>
              <a:cs typeface="Verdana"/>
            </a:endParaRPr>
          </a:p>
          <a:p>
            <a:pPr marL="457200" marR="0" lvl="0" indent="-304800" algn="just" rtl="0">
              <a:lnSpc>
                <a:spcPct val="100000"/>
              </a:lnSpc>
              <a:spcBef>
                <a:spcPts val="600"/>
              </a:spcBef>
              <a:spcAft>
                <a:spcPts val="0"/>
              </a:spcAft>
              <a:buClr>
                <a:schemeClr val="dk1"/>
              </a:buClr>
              <a:buSzPts val="1200"/>
              <a:buFont typeface="Verdana"/>
              <a:buChar char="●"/>
            </a:pPr>
            <a:r>
              <a:rPr lang="it-IT" sz="1200" b="0" i="0" u="none" strike="noStrike" cap="none">
                <a:solidFill>
                  <a:schemeClr val="dk1"/>
                </a:solidFill>
                <a:latin typeface="Avenir Next LT Pro"/>
                <a:ea typeface="Verdana"/>
                <a:cs typeface="Verdana"/>
                <a:sym typeface="Verdana"/>
              </a:rPr>
              <a:t>Questo modello si basa sulla collaborazione fra membri con una visione comune, dove i partecipanti possono generare energia da fonti rinnovabili come il sole, il vento, la biomassa o l’idroelettrico e condividerla all'interno della Comunità </a:t>
            </a:r>
            <a:endParaRPr sz="1200" b="0" i="0" u="none" strike="noStrike" cap="none">
              <a:solidFill>
                <a:schemeClr val="dk1"/>
              </a:solidFill>
              <a:latin typeface="Avenir Next LT Pro"/>
              <a:ea typeface="Verdana"/>
              <a:cs typeface="Verdana"/>
            </a:endParaRPr>
          </a:p>
          <a:p>
            <a:pPr marL="457200" marR="0" lvl="0" indent="-304800" algn="just" rtl="0">
              <a:lnSpc>
                <a:spcPct val="100000"/>
              </a:lnSpc>
              <a:spcBef>
                <a:spcPts val="0"/>
              </a:spcBef>
              <a:spcAft>
                <a:spcPts val="0"/>
              </a:spcAft>
              <a:buClr>
                <a:schemeClr val="dk1"/>
              </a:buClr>
              <a:buSzPts val="1200"/>
              <a:buFont typeface="Verdana"/>
              <a:buChar char="●"/>
            </a:pPr>
            <a:r>
              <a:rPr lang="it-IT" sz="1200" b="0" i="0" u="none" strike="noStrike" cap="none">
                <a:solidFill>
                  <a:schemeClr val="dk1"/>
                </a:solidFill>
                <a:latin typeface="Avenir Next LT Pro"/>
                <a:ea typeface="Verdana"/>
                <a:cs typeface="Verdana"/>
                <a:sym typeface="Verdana"/>
              </a:rPr>
              <a:t>Il principio alla base di una Comunità Energetica è quello della sostenibilità e dell'autonomia: attraverso l'uso di tecnologie verdi, le comunità cercano di ridurre la dipendenza da fonti energetiche non rinnovabili, minimizzare l'impatto ambientale e ottimizzare i costi energetici</a:t>
            </a:r>
            <a:r>
              <a:rPr lang="it-IT" sz="1200" b="0" i="0" u="none" strike="noStrike" cap="none">
                <a:solidFill>
                  <a:srgbClr val="D1D5DB"/>
                </a:solidFill>
                <a:latin typeface="Avenir Next LT Pro"/>
                <a:ea typeface="Verdana"/>
                <a:cs typeface="Verdana"/>
                <a:sym typeface="Verdana"/>
              </a:rPr>
              <a:t> </a:t>
            </a:r>
            <a:endParaRPr sz="1200" b="0" i="0" u="none" strike="noStrike" cap="none">
              <a:solidFill>
                <a:schemeClr val="dk1"/>
              </a:solidFill>
              <a:latin typeface="Avenir Next LT Pro"/>
              <a:ea typeface="Verdana"/>
              <a:cs typeface="Verdana"/>
            </a:endParaRPr>
          </a:p>
          <a:p>
            <a:pPr marL="457200" marR="0" lvl="0" indent="-304800" algn="just" rtl="0">
              <a:lnSpc>
                <a:spcPct val="100000"/>
              </a:lnSpc>
              <a:spcBef>
                <a:spcPts val="0"/>
              </a:spcBef>
              <a:spcAft>
                <a:spcPts val="0"/>
              </a:spcAft>
              <a:buClr>
                <a:schemeClr val="dk1"/>
              </a:buClr>
              <a:buSzPts val="1200"/>
              <a:buFont typeface="Verdana"/>
              <a:buChar char="●"/>
            </a:pPr>
            <a:r>
              <a:rPr lang="it-IT" sz="1200" b="0" i="0" u="none" strike="noStrike" cap="none">
                <a:solidFill>
                  <a:schemeClr val="dk1"/>
                </a:solidFill>
                <a:latin typeface="Avenir Next LT Pro"/>
                <a:ea typeface="Verdana"/>
                <a:cs typeface="Verdana"/>
                <a:sym typeface="Verdana"/>
              </a:rPr>
              <a:t>Auto-produrre, fornire e gestire l’energia attraverso uno più impianti energetici da fonte rinnovabile locale</a:t>
            </a:r>
            <a:endParaRPr sz="1200" b="0" i="0" u="none" strike="noStrike" cap="none">
              <a:solidFill>
                <a:schemeClr val="dk1"/>
              </a:solidFill>
              <a:latin typeface="Avenir Next LT Pro"/>
              <a:ea typeface="Verdana"/>
              <a:cs typeface="Verdana"/>
            </a:endParaRPr>
          </a:p>
          <a:p>
            <a:pPr marL="457200" marR="0" lvl="0" indent="-304800" algn="just" rtl="0">
              <a:lnSpc>
                <a:spcPct val="100000"/>
              </a:lnSpc>
              <a:spcBef>
                <a:spcPts val="0"/>
              </a:spcBef>
              <a:spcAft>
                <a:spcPts val="0"/>
              </a:spcAft>
              <a:buClr>
                <a:schemeClr val="dk1"/>
              </a:buClr>
              <a:buSzPts val="1200"/>
              <a:buFont typeface="Verdana"/>
              <a:buChar char="●"/>
            </a:pPr>
            <a:r>
              <a:rPr lang="it-IT" sz="1200" b="0" i="0" u="none" strike="noStrike" cap="none">
                <a:solidFill>
                  <a:schemeClr val="dk1"/>
                </a:solidFill>
                <a:latin typeface="Avenir Next LT Pro"/>
                <a:ea typeface="Verdana"/>
                <a:cs typeface="Verdana"/>
                <a:sym typeface="Verdana"/>
              </a:rPr>
              <a:t>Auto-consumare l’energia elettrica prodotta da un impianto energetico da fonte rinnovabile locale per fare fronte  ai fabbisogni energetici personali e della Comunità Energetica</a:t>
            </a:r>
            <a:endParaRPr sz="1200" b="0" i="0" u="none" strike="noStrike" cap="none">
              <a:solidFill>
                <a:schemeClr val="dk1"/>
              </a:solidFill>
              <a:latin typeface="Avenir Next LT Pro"/>
              <a:ea typeface="Verdana"/>
              <a:cs typeface="Verdana"/>
            </a:endParaRPr>
          </a:p>
          <a:p>
            <a:pPr marL="457200" marR="0" lvl="0" indent="-304800" algn="just" rtl="0">
              <a:lnSpc>
                <a:spcPct val="100000"/>
              </a:lnSpc>
              <a:spcBef>
                <a:spcPts val="0"/>
              </a:spcBef>
              <a:spcAft>
                <a:spcPts val="0"/>
              </a:spcAft>
              <a:buClr>
                <a:schemeClr val="dk1"/>
              </a:buClr>
              <a:buSzPts val="1200"/>
              <a:buFont typeface="Lexend"/>
              <a:buChar char="●"/>
            </a:pPr>
            <a:r>
              <a:rPr lang="it-IT" sz="1200" b="0" i="0" u="none" strike="noStrike" cap="none">
                <a:solidFill>
                  <a:schemeClr val="dk1"/>
                </a:solidFill>
                <a:latin typeface="Avenir Next LT Pro"/>
                <a:ea typeface="Verdana"/>
                <a:cs typeface="Verdana"/>
                <a:sym typeface="Verdana"/>
              </a:rPr>
              <a:t>Condividere la produzione locale di energia porta ad un aumento del suo valore economico e sociale per lo sviluppo del territorio, mitiga la povertà energetica e il fenomeno dello spopolamento</a:t>
            </a:r>
            <a:endParaRPr sz="1200" b="0" i="0" u="none" strike="noStrike" cap="none">
              <a:solidFill>
                <a:schemeClr val="dk1"/>
              </a:solidFill>
              <a:latin typeface="Avenir Next LT Pro"/>
              <a:ea typeface="Arial"/>
              <a:cs typeface="Arial"/>
            </a:endParaRPr>
          </a:p>
          <a:p>
            <a:pPr marL="15240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Avenir Next LT Pro"/>
              <a:ea typeface="Verdana"/>
              <a:cs typeface="Verdana"/>
            </a:endParaRPr>
          </a:p>
          <a:p>
            <a:pPr marL="0" marR="0" lvl="0" indent="0" algn="just" rtl="0">
              <a:lnSpc>
                <a:spcPct val="100000"/>
              </a:lnSpc>
              <a:spcBef>
                <a:spcPts val="600"/>
              </a:spcBef>
              <a:spcAft>
                <a:spcPts val="0"/>
              </a:spcAft>
              <a:buClr>
                <a:schemeClr val="dk1"/>
              </a:buClr>
              <a:buSzPts val="1100"/>
              <a:buFont typeface="Arial"/>
              <a:buNone/>
            </a:pPr>
            <a:r>
              <a:rPr lang="it-IT" sz="1200" b="1" i="0" u="none" strike="noStrike" cap="none">
                <a:solidFill>
                  <a:srgbClr val="333399"/>
                </a:solidFill>
                <a:latin typeface="Avenir Next LT Pro"/>
                <a:ea typeface="Verdana"/>
                <a:cs typeface="Verdana"/>
                <a:sym typeface="Verdana"/>
              </a:rPr>
              <a:t>Quali sono i diritti di chi partecipa?</a:t>
            </a:r>
            <a:endParaRPr sz="1200" b="1" i="0" u="none" strike="noStrike" cap="none">
              <a:solidFill>
                <a:srgbClr val="333399"/>
              </a:solidFill>
              <a:latin typeface="Avenir Next LT Pro"/>
              <a:ea typeface="Verdana"/>
              <a:cs typeface="Verdana"/>
            </a:endParaRPr>
          </a:p>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I partecipanti mantengono i loro diritti come clienti finali, compresi quelli di scegliere il proprio fornitore di energia elettrica ed uscire dalla comunità quando lo desiderano. Infatti, la Comunità Energetica è un soggetto giuridico senza scopo di lucro nel quale la partecipazione è aperta e basata su criteri oggettivi, trasparenti e non discriminatori</a:t>
            </a:r>
            <a:endParaRPr sz="1200" b="0" i="0" u="none" strike="noStrike" cap="none">
              <a:solidFill>
                <a:schemeClr val="dk1"/>
              </a:solidFill>
              <a:latin typeface="Avenir Next LT Pro"/>
              <a:ea typeface="Verdana"/>
              <a:cs typeface="Verdana"/>
              <a:sym typeface="Verdana"/>
            </a:endParaRPr>
          </a:p>
          <a:p>
            <a:pPr marL="0" marR="0" lvl="0" indent="0" algn="just" rtl="0">
              <a:lnSpc>
                <a:spcPct val="100000"/>
              </a:lnSpc>
              <a:spcBef>
                <a:spcPts val="600"/>
              </a:spcBef>
              <a:spcAft>
                <a:spcPts val="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a:p>
            <a:pPr marL="0" marR="0" lvl="0" indent="0" algn="just" rtl="0">
              <a:lnSpc>
                <a:spcPct val="100000"/>
              </a:lnSpc>
              <a:spcBef>
                <a:spcPts val="600"/>
              </a:spcBef>
              <a:spcAft>
                <a:spcPts val="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Tree>
    <p:extLst>
      <p:ext uri="{BB962C8B-B14F-4D97-AF65-F5344CB8AC3E}">
        <p14:creationId xmlns:p14="http://schemas.microsoft.com/office/powerpoint/2010/main" val="24851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Argomenti generali </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5</a:t>
            </a:fld>
            <a:endParaRPr lang="it-IT"/>
          </a:p>
        </p:txBody>
      </p:sp>
      <p:sp>
        <p:nvSpPr>
          <p:cNvPr id="3" name="Google Shape;84;p2">
            <a:extLst>
              <a:ext uri="{FF2B5EF4-FFF2-40B4-BE49-F238E27FC236}">
                <a16:creationId xmlns:a16="http://schemas.microsoft.com/office/drawing/2014/main" id="{02C87358-E454-5E94-D422-26AEFE3895E4}"/>
              </a:ext>
            </a:extLst>
          </p:cNvPr>
          <p:cNvSpPr txBox="1"/>
          <p:nvPr/>
        </p:nvSpPr>
        <p:spPr>
          <a:xfrm>
            <a:off x="435210" y="1220396"/>
            <a:ext cx="9000000" cy="424731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dirty="0">
                <a:solidFill>
                  <a:srgbClr val="333399"/>
                </a:solidFill>
                <a:latin typeface="Avenir Next LT Pro"/>
                <a:ea typeface="Verdana"/>
                <a:cs typeface="Verdana"/>
                <a:sym typeface="Verdana"/>
              </a:rPr>
              <a:t>Quali sono i  vantaggi per chi partecipa?</a:t>
            </a:r>
            <a:endParaRPr lang="it-IT" sz="1200" b="0" i="0" u="none" strike="noStrike" cap="none">
              <a:solidFill>
                <a:srgbClr val="333399"/>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0" u="none" strike="noStrike" cap="none" dirty="0">
                <a:solidFill>
                  <a:schemeClr val="dk1"/>
                </a:solidFill>
                <a:latin typeface="Avenir Next LT Pro"/>
                <a:ea typeface="Verdana"/>
                <a:cs typeface="Verdana"/>
                <a:sym typeface="Verdana"/>
              </a:rPr>
              <a:t>Incentivi Statali: </a:t>
            </a:r>
            <a:r>
              <a:rPr lang="it-IT" sz="1200" b="0" i="0" u="none" strike="noStrike" cap="none" dirty="0">
                <a:solidFill>
                  <a:schemeClr val="dk1"/>
                </a:solidFill>
                <a:latin typeface="Avenir Next LT Pro"/>
                <a:ea typeface="Verdana"/>
                <a:cs typeface="Verdana"/>
                <a:sym typeface="Verdana"/>
              </a:rPr>
              <a:t>le CER beneficiano di un sistema di incentivazione dell’energia condivisa. Questi incentivi stimolano la sincronizzazione del consumo di energia con la produzione rinnovabile locale. Gli incentivi si sommano ai ricavi legati ai tradizionali meccanismi di vendita dell’energia </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0" u="none" strike="noStrike" cap="none" dirty="0">
                <a:solidFill>
                  <a:schemeClr val="dk1"/>
                </a:solidFill>
                <a:latin typeface="Avenir Next LT Pro"/>
                <a:ea typeface="Verdana"/>
                <a:cs typeface="Verdana"/>
                <a:sym typeface="Verdana"/>
              </a:rPr>
              <a:t>Creazione di opportunità di lavoro locali</a:t>
            </a:r>
            <a:r>
              <a:rPr lang="it-IT" sz="1200" b="0" i="0" u="none" strike="noStrike" cap="none" dirty="0">
                <a:solidFill>
                  <a:schemeClr val="dk1"/>
                </a:solidFill>
                <a:latin typeface="Avenir Next LT Pro"/>
                <a:ea typeface="Verdana"/>
                <a:cs typeface="Verdana"/>
                <a:sym typeface="Verdana"/>
              </a:rPr>
              <a:t>: le CER possono stimolare l'economia locale attraverso la creazione di posti di lavoro legati all'installazione, manutenzione e gestione degli impianti energetici</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0" u="none" strike="noStrike" cap="none" dirty="0">
                <a:solidFill>
                  <a:schemeClr val="dk1"/>
                </a:solidFill>
                <a:latin typeface="Avenir Next LT Pro"/>
                <a:ea typeface="Verdana"/>
                <a:cs typeface="Verdana"/>
                <a:sym typeface="Verdana"/>
              </a:rPr>
              <a:t>Accesso a nuovi mercati e tecnologie</a:t>
            </a:r>
            <a:r>
              <a:rPr lang="it-IT" sz="1200" b="0" i="0" u="none" strike="noStrike" cap="none" dirty="0">
                <a:solidFill>
                  <a:schemeClr val="dk1"/>
                </a:solidFill>
                <a:latin typeface="Avenir Next LT Pro"/>
                <a:ea typeface="Verdana"/>
                <a:cs typeface="Verdana"/>
                <a:sym typeface="Verdana"/>
              </a:rPr>
              <a:t>:</a:t>
            </a:r>
            <a:r>
              <a:rPr lang="it-IT" sz="1200" b="1" i="0" u="none" strike="noStrike" cap="none" dirty="0">
                <a:solidFill>
                  <a:schemeClr val="dk1"/>
                </a:solidFill>
                <a:latin typeface="Avenir Next LT Pro"/>
                <a:ea typeface="Verdana"/>
                <a:cs typeface="Verdana"/>
                <a:sym typeface="Verdana"/>
              </a:rPr>
              <a:t> </a:t>
            </a:r>
            <a:r>
              <a:rPr lang="it-IT" sz="1200" b="0" i="0" u="none" strike="noStrike" cap="none" dirty="0">
                <a:solidFill>
                  <a:schemeClr val="dk1"/>
                </a:solidFill>
                <a:latin typeface="Avenir Next LT Pro"/>
                <a:ea typeface="Verdana"/>
                <a:cs typeface="Verdana"/>
                <a:sym typeface="Verdana"/>
              </a:rPr>
              <a:t>partecipare a una CER offre l'opportunità di sperimentare nuove tecnologie e accedere a nuovi mercati energetici</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0" u="none" strike="noStrike" cap="none" dirty="0">
                <a:solidFill>
                  <a:schemeClr val="dk1"/>
                </a:solidFill>
                <a:latin typeface="Avenir Next LT Pro"/>
                <a:ea typeface="Verdana"/>
                <a:cs typeface="Verdana"/>
                <a:sym typeface="Verdana"/>
              </a:rPr>
              <a:t>Agevolazioni fiscali</a:t>
            </a:r>
            <a:r>
              <a:rPr lang="it-IT" sz="1200" b="0" i="0" u="none" strike="noStrike" cap="none" dirty="0">
                <a:solidFill>
                  <a:schemeClr val="dk1"/>
                </a:solidFill>
                <a:latin typeface="Avenir Next LT Pro"/>
                <a:ea typeface="Verdana"/>
                <a:cs typeface="Verdana"/>
                <a:sym typeface="Verdana"/>
              </a:rPr>
              <a:t>: il sistema incentivante è cumulabile con le agevolazioni fiscali per la realizzazione degli impianti realizzati da parte di soggetti privati. </a:t>
            </a:r>
            <a:endParaRPr sz="1200" b="0" i="0" u="none" strike="noStrike" cap="none">
              <a:solidFill>
                <a:schemeClr val="dk1"/>
              </a:solidFill>
              <a:latin typeface="Avenir Next LT Pro"/>
              <a:ea typeface="Arial"/>
              <a:cs typeface="Arial"/>
            </a:endParaRPr>
          </a:p>
          <a:p>
            <a:pPr marL="171450" indent="-171450" algn="just">
              <a:spcBef>
                <a:spcPts val="600"/>
              </a:spcBef>
              <a:buClr>
                <a:schemeClr val="dk1"/>
              </a:buClr>
              <a:buSzPts val="1100"/>
              <a:buFont typeface="Noto Sans Symbols"/>
              <a:buChar char="▪"/>
            </a:pPr>
            <a:r>
              <a:rPr lang="it-IT" sz="1200" b="1" i="0" u="none" strike="noStrike" cap="none" dirty="0">
                <a:solidFill>
                  <a:schemeClr val="dk1"/>
                </a:solidFill>
                <a:latin typeface="Avenir Next LT Pro"/>
                <a:ea typeface="Verdana"/>
                <a:cs typeface="Verdana"/>
                <a:sym typeface="Verdana"/>
              </a:rPr>
              <a:t>Risorse finanziarie a disposizione</a:t>
            </a:r>
            <a:r>
              <a:rPr lang="it-IT" sz="1200" b="0" i="0" u="none" strike="noStrike" cap="none" dirty="0">
                <a:solidFill>
                  <a:schemeClr val="dk1"/>
                </a:solidFill>
                <a:latin typeface="Avenir Next LT Pro"/>
                <a:ea typeface="Verdana"/>
                <a:cs typeface="Verdana"/>
                <a:sym typeface="Verdana"/>
              </a:rPr>
              <a:t>: numerose risorse finanziarie sono e saranno disponibili per il sostegno alla realizzazione degli investimenti. Tra queste,</a:t>
            </a:r>
            <a:r>
              <a:rPr lang="it-IT" sz="1200" dirty="0">
                <a:solidFill>
                  <a:schemeClr val="dk1"/>
                </a:solidFill>
                <a:latin typeface="Avenir Next LT Pro"/>
                <a:ea typeface="Verdana"/>
                <a:cs typeface="Verdana"/>
                <a:sym typeface="Verdana"/>
              </a:rPr>
              <a:t> </a:t>
            </a:r>
            <a:r>
              <a:rPr lang="it-IT" sz="1200" b="0" i="0" u="none" strike="noStrike" cap="none" dirty="0">
                <a:solidFill>
                  <a:schemeClr val="dk1"/>
                </a:solidFill>
                <a:latin typeface="Avenir Next LT Pro"/>
                <a:ea typeface="Verdana"/>
                <a:cs typeface="Verdana"/>
                <a:sym typeface="Verdana"/>
              </a:rPr>
              <a:t>a livello regionale esistono programmi di finanziamento o incentivi dedicati alle energie rinnovabili e alla sostenibilità. Questi fondi possono essere utilizzati per diversi scopi, inclusa la realizzazione di infrastrutture energetiche rinnovabili, l'attuazione di misure di efficienza energetica, o la formazione e l'educazione sulle energie rinnovabili. Inoltre, i fondi regionali possono offrire condizioni favorevoli, come tassi di interesse agevolati o contributi a fondo perduto, che rendono più accessibile per le CER l'investimento in tecnologie verdi. La particolarità dei fondi regionali è la loro capacità di adattarsi alle specificità e ai bisogni energetici di ciascuna regione, fornendo un supporto mirato e efficace per lo sviluppo delle comunità energetiche locali</a:t>
            </a:r>
            <a:endParaRPr sz="1400" b="0" i="0" u="none" strike="noStrike" cap="none" dirty="0">
              <a:solidFill>
                <a:schemeClr val="dk1"/>
              </a:solidFill>
              <a:latin typeface="Avenir Next LT Pro"/>
              <a:ea typeface="Arial"/>
              <a:cs typeface="Arial"/>
              <a:sym typeface="Arial"/>
            </a:endParaRPr>
          </a:p>
          <a:p>
            <a:pPr marL="0" marR="0" lvl="0" indent="0" algn="just" rtl="0">
              <a:lnSpc>
                <a:spcPct val="100000"/>
              </a:lnSpc>
              <a:spcBef>
                <a:spcPts val="600"/>
              </a:spcBef>
              <a:spcAft>
                <a:spcPts val="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Tree>
    <p:extLst>
      <p:ext uri="{BB962C8B-B14F-4D97-AF65-F5344CB8AC3E}">
        <p14:creationId xmlns:p14="http://schemas.microsoft.com/office/powerpoint/2010/main" val="138127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Argomenti generali </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6</a:t>
            </a:fld>
            <a:endParaRPr lang="it-IT"/>
          </a:p>
        </p:txBody>
      </p:sp>
      <p:sp>
        <p:nvSpPr>
          <p:cNvPr id="4" name="Google Shape;98;p3">
            <a:extLst>
              <a:ext uri="{FF2B5EF4-FFF2-40B4-BE49-F238E27FC236}">
                <a16:creationId xmlns:a16="http://schemas.microsoft.com/office/drawing/2014/main" id="{5DABD0F9-A164-193A-1DB6-3AAC015F9E5A}"/>
              </a:ext>
            </a:extLst>
          </p:cNvPr>
          <p:cNvSpPr txBox="1"/>
          <p:nvPr/>
        </p:nvSpPr>
        <p:spPr>
          <a:xfrm>
            <a:off x="455202" y="1060443"/>
            <a:ext cx="9000000" cy="478592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Come si sviluppa una CER ? </a:t>
            </a:r>
            <a:endParaRPr lang="it-IT" sz="1200" b="0" i="0" u="none" strike="noStrike" cap="none">
              <a:solidFill>
                <a:srgbClr val="333399"/>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Si forma un gruppo di partecipanti di almeno due  soggetti con almeno un impianto di produzione da fonte rinnovabile allacciato alla rete. Per accedere agli incentivi, tutti i partecipanti devono appartenere alla stessa cabina elettrica primaria, gli impianti di produzione dovranno risultare allacciati alla rete dopo la costituzione della Comunità Energetica e potranno avere una potenza pari a massimo 1MW</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Successivamente, si procede con la pianificazione, che include la valutazione delle risorse energetiche disponibili, la scelta delle tecnologie più adatte (come, per esempio, pannelli fotovoltaici) e la definizione di un modello di gestione e di relazione fra i membri della Comunità </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Si calcola il dimensionamento ottimale degli impianti da includere in funzione del fabbisogno dei membri della futura CER. Questo permette di pianificare e massimizzare l’incentivo in modo corretto nell’ambito della CER stessa, combinando i profili di produzione e di consumo (per fasce di consumo F1, F2, F3) in modo che siano il più possibile coincidenti</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Si sceglie la forma giuridica per la sua costituzione (Associazione Riconosciuta o non Riconosciuta, Società Cooperativa, Fondazione di Partecipazione o Consorzio). Si redige l’Atto costitutivo che stabilisce i principi, le finalità, gli elementi costitutivi della Comunità Energetica, la sua durata, gli organi direttivi,  i rispettivi membri, il capitale sociale. Lo Statuto, che dovrà contenere l’obiettivo principale in cui opera la CER (es. la fornitura di benefici ambientali, economici e sociali ai membri della Comunità), un oggetto sociale corrispondente alla normativa, il diritto di ingresso per coloro che possiedono i requisiti indicati dalle norme; le condizioni economiche di ingresso dei partecipanti. Si prepara il Regolamento, che definisce le modalità e le condizioni per la gestione della Comunità Energetica, e in particolare il modello di ripartizione degli incentivi</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Si avvia la procedura di abilitazione al GSE (Gestore dei Servizi Elettrici) e la richiesta di accesso agli incentivi per l’energia condivisa</a:t>
            </a:r>
            <a:endParaRPr sz="1200" b="0" i="0" u="none" strike="noStrike" cap="none">
              <a:solidFill>
                <a:schemeClr val="dk1"/>
              </a:solidFill>
              <a:latin typeface="Avenir Next LT Pro"/>
              <a:ea typeface="Verdana"/>
              <a:cs typeface="Verdana"/>
            </a:endParaRPr>
          </a:p>
          <a:p>
            <a:pPr marL="171450" marR="0" lvl="0" indent="-171450" algn="just" rtl="0">
              <a:lnSpc>
                <a:spcPct val="100000"/>
              </a:lnSpc>
              <a:spcBef>
                <a:spcPts val="600"/>
              </a:spcBef>
              <a:spcAft>
                <a:spcPts val="600"/>
              </a:spcAft>
              <a:buClr>
                <a:schemeClr val="dk1"/>
              </a:buClr>
              <a:buSzPts val="1100"/>
              <a:buFont typeface="Noto Sans Symbols"/>
              <a:buChar char="▪"/>
            </a:pPr>
            <a:r>
              <a:rPr lang="it-IT" sz="1200" b="0" i="0" u="none" strike="noStrike" cap="none">
                <a:solidFill>
                  <a:schemeClr val="dk1"/>
                </a:solidFill>
                <a:latin typeface="Avenir Next LT Pro"/>
                <a:ea typeface="Verdana"/>
                <a:cs typeface="Verdana"/>
                <a:sym typeface="Verdana"/>
              </a:rPr>
              <a:t>Una volta costituita la CER è possibile monitorare i flussi energetici tra i membri per garantire la massima contemporaneità di produzione e consumo, intervenendo anche con suggerimenti per adattare le abitudini di consumo dei singoli (piattaforma digitale)</a:t>
            </a:r>
            <a:endParaRPr sz="1200" b="0" i="0" u="none" strike="noStrike" cap="none">
              <a:solidFill>
                <a:schemeClr val="dk1"/>
              </a:solidFill>
              <a:latin typeface="Avenir Next LT Pro"/>
              <a:ea typeface="Verdana"/>
              <a:cs typeface="Verdana"/>
              <a:sym typeface="Verdana"/>
            </a:endParaRPr>
          </a:p>
        </p:txBody>
      </p:sp>
    </p:spTree>
    <p:extLst>
      <p:ext uri="{BB962C8B-B14F-4D97-AF65-F5344CB8AC3E}">
        <p14:creationId xmlns:p14="http://schemas.microsoft.com/office/powerpoint/2010/main" val="397498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Argomenti generali </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7</a:t>
            </a:fld>
            <a:endParaRPr lang="it-IT"/>
          </a:p>
        </p:txBody>
      </p:sp>
      <p:sp>
        <p:nvSpPr>
          <p:cNvPr id="3" name="Google Shape;112;p4">
            <a:extLst>
              <a:ext uri="{FF2B5EF4-FFF2-40B4-BE49-F238E27FC236}">
                <a16:creationId xmlns:a16="http://schemas.microsoft.com/office/drawing/2014/main" id="{0D497D7A-4AAB-A08F-94C9-4CE86BAF4A8E}"/>
              </a:ext>
            </a:extLst>
          </p:cNvPr>
          <p:cNvSpPr txBox="1"/>
          <p:nvPr/>
        </p:nvSpPr>
        <p:spPr>
          <a:xfrm>
            <a:off x="415218" y="1180408"/>
            <a:ext cx="9000000" cy="401648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Cos’è la Manifestazione di Interesse?</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La Manifestazione di Interesse è il modulo messo a disposizione dal soggetto promotore a tutti i possibili membri del territorio col quale si acquisiscono le candidature ad aderire alla CER. I membri delle comunità energetiche possono essere: persone fisiche, piccole e medie imprese (PMI), enti territoriali, autorità locali, amministrazioni comunali, enti di ricerca e formazione, enti religiosi, enti del terzo settore, associazioni. Colui che manifesta l’interesse dovrà essere il titolare del POD e potrà rivestire all’interno della Comunità Energetica diversi ruoli: </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1" u="none" strike="noStrike" cap="none">
                <a:solidFill>
                  <a:schemeClr val="dk1"/>
                </a:solidFill>
                <a:latin typeface="Avenir Next LT Pro"/>
                <a:ea typeface="Verdana"/>
                <a:cs typeface="Verdana"/>
                <a:sym typeface="Verdana"/>
              </a:rPr>
              <a:t>Consumer</a:t>
            </a:r>
            <a:r>
              <a:rPr lang="it-IT" sz="1200" b="0" i="0" u="none" strike="noStrike" cap="none">
                <a:solidFill>
                  <a:schemeClr val="dk1"/>
                </a:solidFill>
                <a:latin typeface="Avenir Next LT Pro"/>
                <a:ea typeface="Verdana"/>
                <a:cs typeface="Verdana"/>
                <a:sym typeface="Verdana"/>
              </a:rPr>
              <a:t>: Consumatore, ovvero colui che non ha un impianto di produzione di energia da fonti rinnovabili e che quindi ha necessità di “acquistarla” per soddisfare i propri bisogni energetici. Mette a disposizione della CER i propri consumi per condividere l’energia</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1" u="none" strike="noStrike" cap="none">
                <a:solidFill>
                  <a:schemeClr val="dk1"/>
                </a:solidFill>
                <a:latin typeface="Avenir Next LT Pro"/>
                <a:ea typeface="Verdana"/>
                <a:cs typeface="Verdana"/>
                <a:sym typeface="Verdana"/>
              </a:rPr>
              <a:t>Prosumer</a:t>
            </a:r>
            <a:r>
              <a:rPr lang="it-IT" sz="1200" b="0" i="0" u="none" strike="noStrike" cap="none">
                <a:solidFill>
                  <a:schemeClr val="dk1"/>
                </a:solidFill>
                <a:latin typeface="Avenir Next LT Pro"/>
                <a:ea typeface="Verdana"/>
                <a:cs typeface="Verdana"/>
                <a:sym typeface="Verdana"/>
              </a:rPr>
              <a:t>: È colui che possiede un impianto di produzione di energia da fonti rinnovabili. Questo soggetto oltre a consumare l’energia che produce, può anche cedere l’energia prodotta in eccesso per la condivisione all’interno della CER. I ricavi dalla vendita dell’energia alla rete rimangono di sua titolarità</a:t>
            </a:r>
            <a:endParaRPr sz="1200" b="0" i="0" u="none" strike="noStrike" cap="none">
              <a:solidFill>
                <a:schemeClr val="dk1"/>
              </a:solidFill>
              <a:latin typeface="Avenir Next LT Pro"/>
              <a:ea typeface="Arial"/>
              <a:cs typeface="Arial"/>
            </a:endParaRPr>
          </a:p>
          <a:p>
            <a:pPr marL="171450" marR="0" lvl="0" indent="-171450" algn="just" rtl="0">
              <a:lnSpc>
                <a:spcPct val="100000"/>
              </a:lnSpc>
              <a:spcBef>
                <a:spcPts val="600"/>
              </a:spcBef>
              <a:spcAft>
                <a:spcPts val="0"/>
              </a:spcAft>
              <a:buClr>
                <a:schemeClr val="dk1"/>
              </a:buClr>
              <a:buSzPts val="1100"/>
              <a:buFont typeface="Noto Sans Symbols"/>
              <a:buChar char="▪"/>
            </a:pPr>
            <a:r>
              <a:rPr lang="it-IT" sz="1200" b="1" i="1" u="none" strike="noStrike" cap="none">
                <a:solidFill>
                  <a:schemeClr val="dk1"/>
                </a:solidFill>
                <a:latin typeface="Avenir Next LT Pro"/>
                <a:ea typeface="Verdana"/>
                <a:cs typeface="Verdana"/>
                <a:sym typeface="Verdana"/>
              </a:rPr>
              <a:t>Producer</a:t>
            </a:r>
            <a:r>
              <a:rPr lang="it-IT" sz="1200" b="0" i="0" u="none" strike="noStrike" cap="none">
                <a:solidFill>
                  <a:schemeClr val="dk1"/>
                </a:solidFill>
                <a:latin typeface="Avenir Next LT Pro"/>
                <a:ea typeface="Verdana"/>
                <a:cs typeface="Verdana"/>
                <a:sym typeface="Verdana"/>
              </a:rPr>
              <a:t>: questa figura detiene impianti a fonti rinnovabili che mette a disposizione della Comunità non disponendo della possibilità di autoconsumare fisicamente la propria produzione</a:t>
            </a:r>
            <a:endParaRPr sz="1200" b="0" i="0" u="none" strike="noStrike" cap="none">
              <a:solidFill>
                <a:schemeClr val="dk1"/>
              </a:solidFill>
              <a:latin typeface="Avenir Next LT Pro"/>
              <a:ea typeface="Arial"/>
              <a:cs typeface="Arial"/>
            </a:endParaRPr>
          </a:p>
          <a:p>
            <a:pPr marL="171450" indent="-171450" algn="just">
              <a:spcBef>
                <a:spcPts val="600"/>
              </a:spcBef>
              <a:buClr>
                <a:schemeClr val="dk1"/>
              </a:buClr>
              <a:buSzPts val="1100"/>
              <a:buFont typeface="Noto Sans Symbols"/>
              <a:buChar char="▪"/>
            </a:pPr>
            <a:r>
              <a:rPr lang="it-IT" sz="1200" b="1" i="1" u="none" strike="noStrike" cap="none">
                <a:solidFill>
                  <a:schemeClr val="dk1"/>
                </a:solidFill>
                <a:latin typeface="Avenir Next LT Pro"/>
                <a:ea typeface="Verdana"/>
                <a:cs typeface="Verdana"/>
                <a:sym typeface="Verdana"/>
              </a:rPr>
              <a:t>Titolari di una superficie, tetto/lastrico:</a:t>
            </a:r>
            <a:r>
              <a:rPr lang="it-IT" sz="1200" b="0" i="0" u="none" strike="noStrike" cap="none">
                <a:solidFill>
                  <a:schemeClr val="dk1"/>
                </a:solidFill>
                <a:latin typeface="Avenir Next LT Pro"/>
                <a:ea typeface="Verdana"/>
                <a:cs typeface="Verdana"/>
                <a:sym typeface="Verdana"/>
              </a:rPr>
              <a:t> Il Titolare del tetto/lastrico</a:t>
            </a:r>
            <a:r>
              <a:rPr lang="it-IT" sz="1200">
                <a:solidFill>
                  <a:schemeClr val="dk1"/>
                </a:solidFill>
                <a:latin typeface="Avenir Next LT Pro"/>
                <a:ea typeface="Verdana"/>
                <a:cs typeface="Verdana"/>
                <a:sym typeface="Verdana"/>
              </a:rPr>
              <a:t> </a:t>
            </a:r>
            <a:r>
              <a:rPr lang="it-IT" sz="1200" b="0" i="0" u="none" strike="noStrike" cap="none">
                <a:solidFill>
                  <a:schemeClr val="dk1"/>
                </a:solidFill>
                <a:latin typeface="Avenir Next LT Pro"/>
                <a:ea typeface="Verdana"/>
                <a:cs typeface="Verdana"/>
                <a:sym typeface="Verdana"/>
              </a:rPr>
              <a:t>mette a disposizione della Comunità Energetica la propria superficie perché la Comunità stessa vi possa realizzare un impianto da fonti rinnovabili. </a:t>
            </a:r>
            <a:r>
              <a:rPr lang="it-IT" sz="1200">
                <a:solidFill>
                  <a:schemeClr val="dk1"/>
                </a:solidFill>
                <a:latin typeface="Avenir Next LT Pro"/>
                <a:ea typeface="Verdana"/>
                <a:cs typeface="Verdana"/>
                <a:sym typeface="Verdana"/>
              </a:rPr>
              <a:t>Questo</a:t>
            </a:r>
            <a:r>
              <a:rPr lang="it-IT" sz="1200" b="0" i="0" u="none" strike="noStrike" cap="none">
                <a:solidFill>
                  <a:schemeClr val="dk1"/>
                </a:solidFill>
                <a:latin typeface="Avenir Next LT Pro"/>
                <a:ea typeface="Verdana"/>
                <a:cs typeface="Verdana"/>
                <a:sym typeface="Verdana"/>
              </a:rPr>
              <a:t> non sostiene i costi dell’impianto e della sua gestione,</a:t>
            </a:r>
            <a:r>
              <a:rPr lang="it-IT" sz="1200">
                <a:solidFill>
                  <a:schemeClr val="dk1"/>
                </a:solidFill>
                <a:latin typeface="Avenir Next LT Pro"/>
                <a:ea typeface="Verdana"/>
                <a:cs typeface="Verdana"/>
                <a:sym typeface="Verdana"/>
              </a:rPr>
              <a:t> </a:t>
            </a:r>
            <a:r>
              <a:rPr lang="it-IT" sz="1200" b="0" i="0" u="none" strike="noStrike" cap="none">
                <a:solidFill>
                  <a:schemeClr val="dk1"/>
                </a:solidFill>
                <a:latin typeface="Avenir Next LT Pro"/>
                <a:ea typeface="Verdana"/>
                <a:cs typeface="Verdana"/>
                <a:sym typeface="Verdana"/>
              </a:rPr>
              <a:t> riceve un compenso per la disponibilità della superficie, beneficiando eventualmente dell’energia prodotta dall’impianto, che viene regolata con apposito contratto</a:t>
            </a:r>
            <a:endParaRPr sz="1000" b="0" i="0" u="none" strike="noStrike" cap="none">
              <a:solidFill>
                <a:schemeClr val="dk1"/>
              </a:solidFill>
              <a:latin typeface="Avenir Next LT Pro"/>
              <a:ea typeface="Lexend"/>
              <a:cs typeface="Lexend"/>
              <a:sym typeface="Lexend"/>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Tree>
    <p:extLst>
      <p:ext uri="{BB962C8B-B14F-4D97-AF65-F5344CB8AC3E}">
        <p14:creationId xmlns:p14="http://schemas.microsoft.com/office/powerpoint/2010/main" val="129572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8</a:t>
            </a:fld>
            <a:endParaRPr lang="it-IT"/>
          </a:p>
        </p:txBody>
      </p:sp>
      <p:sp>
        <p:nvSpPr>
          <p:cNvPr id="4" name="Google Shape;125;p5">
            <a:extLst>
              <a:ext uri="{FF2B5EF4-FFF2-40B4-BE49-F238E27FC236}">
                <a16:creationId xmlns:a16="http://schemas.microsoft.com/office/drawing/2014/main" id="{C573A531-E8E3-EF79-BB48-F135BA882596}"/>
              </a:ext>
            </a:extLst>
          </p:cNvPr>
          <p:cNvSpPr txBox="1"/>
          <p:nvPr/>
        </p:nvSpPr>
        <p:spPr>
          <a:xfrm>
            <a:off x="431073" y="1150417"/>
            <a:ext cx="9000000" cy="112338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Cos’è il POD?</a:t>
            </a:r>
            <a:endParaRPr lang="it-IT" sz="1400" b="1"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POD (Point of Delivery) è il codice formato da 14/15 caratteri alfanumerici e serve ad individuare con precisione l'utenza elettrica. È reperibile all’interno della bolletta elettrica, nella parte contenente le informazioni contrattuali di fornitura o nel display del contatore quando si attivano le funzioni per la lettura dei consumi</a:t>
            </a:r>
            <a:endParaRPr sz="1400" b="0" i="0" u="none" strike="noStrike" cap="none">
              <a:solidFill>
                <a:schemeClr val="dk1"/>
              </a:solidFill>
              <a:latin typeface="Avenir Next LT Pro"/>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pic>
        <p:nvPicPr>
          <p:cNvPr id="5" name="Immagine 4" descr="Immagine che contiene testo, Prodotti generali, interno, mano&#10;&#10;Descrizione generata automaticamente">
            <a:extLst>
              <a:ext uri="{FF2B5EF4-FFF2-40B4-BE49-F238E27FC236}">
                <a16:creationId xmlns:a16="http://schemas.microsoft.com/office/drawing/2014/main" id="{6C225BA3-5183-E845-6F2F-1715840C0E45}"/>
              </a:ext>
            </a:extLst>
          </p:cNvPr>
          <p:cNvPicPr>
            <a:picLocks noChangeAspect="1"/>
          </p:cNvPicPr>
          <p:nvPr/>
        </p:nvPicPr>
        <p:blipFill>
          <a:blip r:embed="rId3"/>
          <a:stretch>
            <a:fillRect/>
          </a:stretch>
        </p:blipFill>
        <p:spPr>
          <a:xfrm>
            <a:off x="6069869" y="2333625"/>
            <a:ext cx="3342900" cy="2190750"/>
          </a:xfrm>
          <a:prstGeom prst="rect">
            <a:avLst/>
          </a:prstGeom>
        </p:spPr>
      </p:pic>
      <p:pic>
        <p:nvPicPr>
          <p:cNvPr id="6" name="Immagine 5" descr="Immagine che contiene orologio, elettronica, interno, persona&#10;&#10;Descrizione generata automaticamente">
            <a:extLst>
              <a:ext uri="{FF2B5EF4-FFF2-40B4-BE49-F238E27FC236}">
                <a16:creationId xmlns:a16="http://schemas.microsoft.com/office/drawing/2014/main" id="{E82143FC-D42B-C567-5D06-D9073CB7D3CA}"/>
              </a:ext>
            </a:extLst>
          </p:cNvPr>
          <p:cNvPicPr>
            <a:picLocks noChangeAspect="1"/>
          </p:cNvPicPr>
          <p:nvPr/>
        </p:nvPicPr>
        <p:blipFill>
          <a:blip r:embed="rId4"/>
          <a:stretch>
            <a:fillRect/>
          </a:stretch>
        </p:blipFill>
        <p:spPr>
          <a:xfrm>
            <a:off x="427383" y="2333584"/>
            <a:ext cx="3342429" cy="2400772"/>
          </a:xfrm>
          <a:prstGeom prst="rect">
            <a:avLst/>
          </a:prstGeom>
        </p:spPr>
      </p:pic>
      <p:sp>
        <p:nvSpPr>
          <p:cNvPr id="7" name="Google Shape;130;p5">
            <a:extLst>
              <a:ext uri="{FF2B5EF4-FFF2-40B4-BE49-F238E27FC236}">
                <a16:creationId xmlns:a16="http://schemas.microsoft.com/office/drawing/2014/main" id="{39D04AB4-FB16-F994-C70E-4945E9F9929D}"/>
              </a:ext>
            </a:extLst>
          </p:cNvPr>
          <p:cNvSpPr/>
          <p:nvPr/>
        </p:nvSpPr>
        <p:spPr>
          <a:xfrm>
            <a:off x="6801679" y="2619866"/>
            <a:ext cx="1874400" cy="435600"/>
          </a:xfrm>
          <a:prstGeom prst="rect">
            <a:avLst/>
          </a:prstGeom>
          <a:solidFill>
            <a:srgbClr val="E96C17"/>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300"/>
              <a:buFont typeface="Arial"/>
              <a:buNone/>
            </a:pPr>
            <a:r>
              <a:rPr lang="it-IT" sz="1300" b="0" i="0" u="none" strike="noStrike" cap="none">
                <a:solidFill>
                  <a:srgbClr val="040C28"/>
                </a:solidFill>
                <a:latin typeface="Arial"/>
                <a:ea typeface="Arial"/>
                <a:cs typeface="Arial"/>
                <a:sym typeface="Arial"/>
              </a:rPr>
              <a:t>POD IT001E00000000</a:t>
            </a:r>
            <a:endParaRPr sz="1300" b="0" i="0" u="none" strike="noStrike" cap="none">
              <a:solidFill>
                <a:srgbClr val="000000"/>
              </a:solidFill>
              <a:latin typeface="Calibri"/>
              <a:ea typeface="Calibri"/>
              <a:cs typeface="Calibri"/>
              <a:sym typeface="Calibri"/>
            </a:endParaRPr>
          </a:p>
        </p:txBody>
      </p:sp>
      <p:sp>
        <p:nvSpPr>
          <p:cNvPr id="9" name="Google Shape;132;p5">
            <a:extLst>
              <a:ext uri="{FF2B5EF4-FFF2-40B4-BE49-F238E27FC236}">
                <a16:creationId xmlns:a16="http://schemas.microsoft.com/office/drawing/2014/main" id="{24A11E6D-ADAD-C37C-2D57-839673A9BDC7}"/>
              </a:ext>
            </a:extLst>
          </p:cNvPr>
          <p:cNvSpPr txBox="1"/>
          <p:nvPr/>
        </p:nvSpPr>
        <p:spPr>
          <a:xfrm>
            <a:off x="431073" y="4926719"/>
            <a:ext cx="8790900" cy="892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err="1">
                <a:solidFill>
                  <a:srgbClr val="333399"/>
                </a:solidFill>
                <a:latin typeface="Avenir Next LT Pro"/>
                <a:ea typeface="Verdana"/>
                <a:cs typeface="Verdana"/>
                <a:sym typeface="Verdana"/>
              </a:rPr>
              <a:t>Perchè</a:t>
            </a:r>
            <a:r>
              <a:rPr lang="it-IT" sz="1200" b="1" i="0" u="none" strike="noStrike" cap="none">
                <a:solidFill>
                  <a:srgbClr val="333399"/>
                </a:solidFill>
                <a:latin typeface="Avenir Next LT Pro"/>
                <a:ea typeface="Verdana"/>
                <a:cs typeface="Verdana"/>
                <a:sym typeface="Verdana"/>
              </a:rPr>
              <a:t> devo inviare la bolletta elettrica con i consumi degli ultimi 12 mesi?</a:t>
            </a:r>
            <a:endParaRPr lang="it-IT" sz="1200" b="1" i="0" u="none" strike="noStrike" cap="none">
              <a:solidFill>
                <a:srgbClr val="333399"/>
              </a:solidFill>
              <a:latin typeface="Avenir Next LT Pro"/>
              <a:ea typeface="Verdana"/>
              <a:cs typeface="Verdana"/>
            </a:endParaRPr>
          </a:p>
          <a:p>
            <a:pPr marL="0" marR="0" lvl="0" indent="0" algn="just" rtl="0">
              <a:lnSpc>
                <a:spcPct val="100000"/>
              </a:lnSpc>
              <a:spcBef>
                <a:spcPts val="600"/>
              </a:spcBef>
              <a:spcAft>
                <a:spcPts val="60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Per poter aderire alla Comunità Energetica è necessario conoscere le abitudini relative ai consumi energetici del POD. Solo attraverso la comunicazione di questi dati sarà possibile verificare il possibile allineamento tra i consumi di tutti i membri e la produzione di energia degli impianti, per massimizzare i benefici generabili dalla CER</a:t>
            </a:r>
            <a:endParaRPr sz="1200" b="0" i="0" u="none" strike="noStrike" cap="none">
              <a:solidFill>
                <a:schemeClr val="dk1"/>
              </a:solidFill>
              <a:latin typeface="Avenir Next LT Pro"/>
              <a:ea typeface="Verdana"/>
              <a:cs typeface="Verdana"/>
              <a:sym typeface="Verdana"/>
            </a:endParaRPr>
          </a:p>
        </p:txBody>
      </p:sp>
    </p:spTree>
    <p:extLst>
      <p:ext uri="{BB962C8B-B14F-4D97-AF65-F5344CB8AC3E}">
        <p14:creationId xmlns:p14="http://schemas.microsoft.com/office/powerpoint/2010/main" val="195609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22"/>
          <p:cNvSpPr txBox="1">
            <a:spLocks noGrp="1"/>
          </p:cNvSpPr>
          <p:nvPr>
            <p:ph type="body" idx="1"/>
          </p:nvPr>
        </p:nvSpPr>
        <p:spPr>
          <a:xfrm>
            <a:off x="432000" y="332656"/>
            <a:ext cx="7777435" cy="328295"/>
          </a:xfrm>
          <a:noFill/>
          <a:ln>
            <a:noFill/>
          </a:ln>
        </p:spPr>
        <p:txBody>
          <a:bodyPr spcFirstLastPara="1" wrap="square" lIns="0" tIns="0" rIns="0" bIns="0" anchor="t" anchorCtr="0">
            <a:spAutoFit/>
          </a:bodyPr>
          <a:lstStyle/>
          <a:p>
            <a:pPr marL="7620" lvl="0"/>
            <a:r>
              <a:rPr lang="it-IT">
                <a:latin typeface="Avenir Next LT Pro"/>
                <a:cs typeface="Calibri"/>
              </a:rPr>
              <a:t>FAQ</a:t>
            </a:r>
            <a:endParaRPr lang="it-IT"/>
          </a:p>
        </p:txBody>
      </p:sp>
      <p:sp>
        <p:nvSpPr>
          <p:cNvPr id="378" name="Google Shape;378;p22"/>
          <p:cNvSpPr txBox="1">
            <a:spLocks noGrp="1"/>
          </p:cNvSpPr>
          <p:nvPr>
            <p:ph type="body" idx="3"/>
          </p:nvPr>
        </p:nvSpPr>
        <p:spPr>
          <a:xfrm>
            <a:off x="415925" y="623357"/>
            <a:ext cx="9215335" cy="284693"/>
          </a:xfrm>
          <a:noFill/>
          <a:ln>
            <a:noFill/>
          </a:ln>
        </p:spPr>
        <p:txBody>
          <a:bodyPr spcFirstLastPara="1" wrap="square" lIns="0" tIns="0" rIns="0" bIns="0" anchor="t" anchorCtr="0">
            <a:spAutoFit/>
          </a:bodyPr>
          <a:lstStyle/>
          <a:p>
            <a:pPr marL="7620"/>
            <a:r>
              <a:rPr lang="it-IT" b="1">
                <a:latin typeface="Avenir Next LT Pro"/>
                <a:cs typeface="Calibri"/>
              </a:rPr>
              <a:t>Consumi Energetici – Impianti di Produzione (FER)</a:t>
            </a:r>
            <a:endParaRPr lang="it-IT" b="1"/>
          </a:p>
        </p:txBody>
      </p:sp>
      <p:sp>
        <p:nvSpPr>
          <p:cNvPr id="2" name="Segnaposto numero diapositiva 1">
            <a:extLst>
              <a:ext uri="{FF2B5EF4-FFF2-40B4-BE49-F238E27FC236}">
                <a16:creationId xmlns:a16="http://schemas.microsoft.com/office/drawing/2014/main" id="{0C2D81A0-9949-4C89-D3B6-6DCE6BF820CF}"/>
              </a:ext>
            </a:extLst>
          </p:cNvPr>
          <p:cNvSpPr>
            <a:spLocks noGrp="1"/>
          </p:cNvSpPr>
          <p:nvPr>
            <p:ph type="sldNum" idx="10"/>
          </p:nvPr>
        </p:nvSpPr>
        <p:spPr/>
        <p:txBody>
          <a:bodyPr/>
          <a:lstStyle/>
          <a:p>
            <a:fld id="{00000000-1234-1234-1234-123412341234}" type="slidenum">
              <a:rPr lang="it-IT" smtClean="0"/>
              <a:pPr/>
              <a:t>9</a:t>
            </a:fld>
            <a:endParaRPr lang="it-IT"/>
          </a:p>
        </p:txBody>
      </p:sp>
      <p:sp>
        <p:nvSpPr>
          <p:cNvPr id="3" name="Google Shape;144;p6">
            <a:extLst>
              <a:ext uri="{FF2B5EF4-FFF2-40B4-BE49-F238E27FC236}">
                <a16:creationId xmlns:a16="http://schemas.microsoft.com/office/drawing/2014/main" id="{6C35EE71-C5B4-C78F-50F5-AAE3800C21BA}"/>
              </a:ext>
            </a:extLst>
          </p:cNvPr>
          <p:cNvSpPr txBox="1"/>
          <p:nvPr/>
        </p:nvSpPr>
        <p:spPr>
          <a:xfrm>
            <a:off x="431073" y="1240391"/>
            <a:ext cx="9000000" cy="7540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In quale bolletta elettrica trovo la lettura dei consumi energetici degli ultimi 12 mesi?</a:t>
            </a:r>
            <a:endParaRPr lang="it-IT" sz="14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Nel riquadro “riepilogo dei consumi” presente nella bolletta elettrica dei primi mesi dell’anno o degli ultimi mesi dell’anno</a:t>
            </a:r>
            <a:endParaRPr sz="1400" b="0" i="0" u="none" strike="noStrike" cap="none">
              <a:solidFill>
                <a:schemeClr val="dk1"/>
              </a:solidFill>
              <a:latin typeface="Avenir Next LT Pro"/>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pic>
        <p:nvPicPr>
          <p:cNvPr id="8" name="Immagine 7" descr="Immagine che contiene testo, Carattere, Pagina Web, Sito Web&#10;&#10;Descrizione generata automaticamente">
            <a:extLst>
              <a:ext uri="{FF2B5EF4-FFF2-40B4-BE49-F238E27FC236}">
                <a16:creationId xmlns:a16="http://schemas.microsoft.com/office/drawing/2014/main" id="{7F9F4C98-2016-0843-045F-C974FCF89B61}"/>
              </a:ext>
            </a:extLst>
          </p:cNvPr>
          <p:cNvPicPr>
            <a:picLocks noChangeAspect="1"/>
          </p:cNvPicPr>
          <p:nvPr/>
        </p:nvPicPr>
        <p:blipFill>
          <a:blip r:embed="rId3"/>
          <a:stretch>
            <a:fillRect/>
          </a:stretch>
        </p:blipFill>
        <p:spPr>
          <a:xfrm>
            <a:off x="428118" y="1999515"/>
            <a:ext cx="4390533" cy="1819275"/>
          </a:xfrm>
          <a:prstGeom prst="rect">
            <a:avLst/>
          </a:prstGeom>
        </p:spPr>
      </p:pic>
      <p:pic>
        <p:nvPicPr>
          <p:cNvPr id="10" name="Immagine 9" descr="Immagine che contiene testo, schermata, numero, calendario&#10;&#10;Descrizione generata automaticamente">
            <a:extLst>
              <a:ext uri="{FF2B5EF4-FFF2-40B4-BE49-F238E27FC236}">
                <a16:creationId xmlns:a16="http://schemas.microsoft.com/office/drawing/2014/main" id="{B45C1299-8828-C09F-4F30-4341E1E56AB8}"/>
              </a:ext>
            </a:extLst>
          </p:cNvPr>
          <p:cNvPicPr>
            <a:picLocks noChangeAspect="1"/>
          </p:cNvPicPr>
          <p:nvPr/>
        </p:nvPicPr>
        <p:blipFill>
          <a:blip r:embed="rId4"/>
          <a:stretch>
            <a:fillRect/>
          </a:stretch>
        </p:blipFill>
        <p:spPr>
          <a:xfrm>
            <a:off x="5834769" y="1999515"/>
            <a:ext cx="3133374" cy="1819275"/>
          </a:xfrm>
          <a:prstGeom prst="rect">
            <a:avLst/>
          </a:prstGeom>
        </p:spPr>
      </p:pic>
      <p:pic>
        <p:nvPicPr>
          <p:cNvPr id="11" name="Immagine 10" descr="Immagine che contiene testo, schermata, Carattere, numero&#10;&#10;Descrizione generata automaticamente">
            <a:extLst>
              <a:ext uri="{FF2B5EF4-FFF2-40B4-BE49-F238E27FC236}">
                <a16:creationId xmlns:a16="http://schemas.microsoft.com/office/drawing/2014/main" id="{97306039-938F-5E8B-6E06-F9FD0AAAE1C0}"/>
              </a:ext>
            </a:extLst>
          </p:cNvPr>
          <p:cNvPicPr>
            <a:picLocks noChangeAspect="1"/>
          </p:cNvPicPr>
          <p:nvPr/>
        </p:nvPicPr>
        <p:blipFill>
          <a:blip r:embed="rId5"/>
          <a:stretch>
            <a:fillRect/>
          </a:stretch>
        </p:blipFill>
        <p:spPr>
          <a:xfrm>
            <a:off x="1452400" y="3910540"/>
            <a:ext cx="7000090" cy="1076325"/>
          </a:xfrm>
          <a:prstGeom prst="rect">
            <a:avLst/>
          </a:prstGeom>
        </p:spPr>
      </p:pic>
      <p:sp>
        <p:nvSpPr>
          <p:cNvPr id="12" name="Google Shape;153;p6">
            <a:extLst>
              <a:ext uri="{FF2B5EF4-FFF2-40B4-BE49-F238E27FC236}">
                <a16:creationId xmlns:a16="http://schemas.microsoft.com/office/drawing/2014/main" id="{D27B9FDA-ADC4-582B-AFD0-192C93AA3104}"/>
              </a:ext>
            </a:extLst>
          </p:cNvPr>
          <p:cNvSpPr txBox="1"/>
          <p:nvPr/>
        </p:nvSpPr>
        <p:spPr>
          <a:xfrm>
            <a:off x="431073" y="5287061"/>
            <a:ext cx="9000000" cy="75405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200"/>
              <a:buFont typeface="Arial"/>
              <a:buNone/>
            </a:pPr>
            <a:r>
              <a:rPr lang="it-IT" sz="1200" b="1" i="0" u="none" strike="noStrike" cap="none">
                <a:solidFill>
                  <a:srgbClr val="333399"/>
                </a:solidFill>
                <a:latin typeface="Avenir Next LT Pro"/>
                <a:ea typeface="Verdana"/>
                <a:cs typeface="Verdana"/>
                <a:sym typeface="Verdana"/>
              </a:rPr>
              <a:t>Se dopo la compilazione della Manifestazione di Interesse cambio il fornitore per l’energia, cosa succede?</a:t>
            </a:r>
            <a:endParaRPr lang="it-IT" sz="1200" b="0" i="0" u="none" strike="noStrike" cap="none">
              <a:solidFill>
                <a:srgbClr val="333399"/>
              </a:solidFill>
              <a:latin typeface="Avenir Next LT Pro"/>
              <a:ea typeface="Arial"/>
              <a:cs typeface="Arial"/>
            </a:endParaRPr>
          </a:p>
          <a:p>
            <a:pPr marL="0" marR="0" lvl="0" indent="0" algn="just" rtl="0">
              <a:lnSpc>
                <a:spcPct val="100000"/>
              </a:lnSpc>
              <a:spcBef>
                <a:spcPts val="600"/>
              </a:spcBef>
              <a:spcAft>
                <a:spcPts val="0"/>
              </a:spcAft>
              <a:buClr>
                <a:srgbClr val="000000"/>
              </a:buClr>
              <a:buSzPts val="1200"/>
              <a:buFont typeface="Arial"/>
              <a:buNone/>
            </a:pPr>
            <a:r>
              <a:rPr lang="it-IT" sz="1200" b="0" i="0" u="none" strike="noStrike" cap="none">
                <a:solidFill>
                  <a:schemeClr val="dk1"/>
                </a:solidFill>
                <a:latin typeface="Avenir Next LT Pro"/>
                <a:ea typeface="Verdana"/>
                <a:cs typeface="Verdana"/>
                <a:sym typeface="Verdana"/>
              </a:rPr>
              <a:t>Non succede niente. È possibile cambiare fornitore ogni volta che si vuole, anche una volta costituita la CER</a:t>
            </a:r>
            <a:endParaRPr sz="1400" b="0" i="0" u="none" strike="noStrike" cap="none">
              <a:solidFill>
                <a:schemeClr val="dk1"/>
              </a:solidFill>
              <a:latin typeface="Avenir Next LT Pro"/>
              <a:ea typeface="Arial"/>
              <a:cs typeface="Arial"/>
              <a:sym typeface="Arial"/>
            </a:endParaRPr>
          </a:p>
          <a:p>
            <a:pPr marL="0" marR="0" lvl="0" indent="0" algn="just" rtl="0">
              <a:lnSpc>
                <a:spcPct val="100000"/>
              </a:lnSpc>
              <a:spcBef>
                <a:spcPts val="600"/>
              </a:spcBef>
              <a:spcAft>
                <a:spcPts val="600"/>
              </a:spcAft>
              <a:buClr>
                <a:schemeClr val="dk1"/>
              </a:buClr>
              <a:buSzPts val="1100"/>
              <a:buFont typeface="Arial"/>
              <a:buNone/>
            </a:pPr>
            <a:endParaRPr sz="1000" b="0" i="0" u="none" strike="noStrike" cap="none">
              <a:solidFill>
                <a:schemeClr val="dk1"/>
              </a:solidFill>
              <a:latin typeface="Lexend"/>
              <a:ea typeface="Lexend"/>
              <a:cs typeface="Lexend"/>
              <a:sym typeface="Lexend"/>
            </a:endParaRPr>
          </a:p>
        </p:txBody>
      </p:sp>
    </p:spTree>
    <p:extLst>
      <p:ext uri="{BB962C8B-B14F-4D97-AF65-F5344CB8AC3E}">
        <p14:creationId xmlns:p14="http://schemas.microsoft.com/office/powerpoint/2010/main" val="2021171862"/>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EE5BDF9B27B2A42A7C34283E9F91E85" ma:contentTypeVersion="14" ma:contentTypeDescription="Creare un nuovo documento." ma:contentTypeScope="" ma:versionID="96865b0825fb0e2af6c915b5c4513a0c">
  <xsd:schema xmlns:xsd="http://www.w3.org/2001/XMLSchema" xmlns:xs="http://www.w3.org/2001/XMLSchema" xmlns:p="http://schemas.microsoft.com/office/2006/metadata/properties" xmlns:ns2="eca74d2e-2d28-4751-a313-36ca1e07c320" xmlns:ns3="7880dbdd-e8bb-4d7d-9847-1ae2842cd725" targetNamespace="http://schemas.microsoft.com/office/2006/metadata/properties" ma:root="true" ma:fieldsID="17d66d56e4392b0858d6988980ed3072" ns2:_="" ns3:_="">
    <xsd:import namespace="eca74d2e-2d28-4751-a313-36ca1e07c320"/>
    <xsd:import namespace="7880dbdd-e8bb-4d7d-9847-1ae2842cd7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a74d2e-2d28-4751-a313-36ca1e07c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456b394c-8276-4826-9075-143be32c308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0dbdd-e8bb-4d7d-9847-1ae2842cd7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49b63a-6bf6-47c4-8b3c-4cadba1f615f}" ma:internalName="TaxCatchAll" ma:showField="CatchAllData" ma:web="7880dbdd-e8bb-4d7d-9847-1ae2842cd72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80dbdd-e8bb-4d7d-9847-1ae2842cd725" xsi:nil="true"/>
    <lcf76f155ced4ddcb4097134ff3c332f xmlns="eca74d2e-2d28-4751-a313-36ca1e07c3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EE100B-9034-439E-B5D9-07FA044DC3B1}">
  <ds:schemaRefs>
    <ds:schemaRef ds:uri="http://schemas.microsoft.com/sharepoint/v3/contenttype/forms"/>
  </ds:schemaRefs>
</ds:datastoreItem>
</file>

<file path=customXml/itemProps2.xml><?xml version="1.0" encoding="utf-8"?>
<ds:datastoreItem xmlns:ds="http://schemas.openxmlformats.org/officeDocument/2006/customXml" ds:itemID="{405BCE6D-251F-4E8F-AA86-883BC700A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a74d2e-2d28-4751-a313-36ca1e07c320"/>
    <ds:schemaRef ds:uri="7880dbdd-e8bb-4d7d-9847-1ae2842cd7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5182AA-754D-47FF-957F-1E5B4EAC342F}">
  <ds:schemaRefs>
    <ds:schemaRef ds:uri="7880dbdd-e8bb-4d7d-9847-1ae2842cd725"/>
    <ds:schemaRef ds:uri="eca74d2e-2d28-4751-a313-36ca1e07c3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4130</Words>
  <Application>Microsoft Office PowerPoint</Application>
  <PresentationFormat>A4 (21x29,7 cm)</PresentationFormat>
  <Paragraphs>303</Paragraphs>
  <Slides>24</Slides>
  <Notes>24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24</vt:i4>
      </vt:variant>
    </vt:vector>
  </HeadingPairs>
  <TitlesOfParts>
    <vt:vector size="32" baseType="lpstr">
      <vt:lpstr>Symbol</vt:lpstr>
      <vt:lpstr>Avenir Next LT Pro</vt:lpstr>
      <vt:lpstr>Calibri</vt:lpstr>
      <vt:lpstr>Noto Sans Symbols</vt:lpstr>
      <vt:lpstr>Lexend</vt:lpstr>
      <vt:lpstr>Arial</vt:lpstr>
      <vt:lpstr>Verdana</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Costanza Sofia Angiari</dc:creator>
  <cp:lastModifiedBy>Sabrina Mattarei</cp:lastModifiedBy>
  <cp:revision>13</cp:revision>
  <dcterms:created xsi:type="dcterms:W3CDTF">2020-01-22T21:10:44Z</dcterms:created>
  <dcterms:modified xsi:type="dcterms:W3CDTF">2026-04-27T10:15:25Z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0x0101002EE5BDF9B27B2A42A7C34283E9F91E85</vt:lpwstr>
  </property>
  <property fmtid="{D5CDD505-2E9C-101B-9397-08002B2CF9AE}" pid="3" name="MediaServiceImageTags">
    <vt:lpwstr/>
  </property>
</Properties>
</file>